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5"/>
  </p:notesMasterIdLst>
  <p:sldIdLst>
    <p:sldId id="256" r:id="rId2"/>
    <p:sldId id="300" r:id="rId3"/>
    <p:sldId id="291" r:id="rId4"/>
    <p:sldId id="292" r:id="rId5"/>
    <p:sldId id="298" r:id="rId6"/>
    <p:sldId id="296" r:id="rId7"/>
    <p:sldId id="304" r:id="rId8"/>
    <p:sldId id="305" r:id="rId9"/>
    <p:sldId id="301" r:id="rId10"/>
    <p:sldId id="302" r:id="rId11"/>
    <p:sldId id="299" r:id="rId12"/>
    <p:sldId id="303" r:id="rId13"/>
    <p:sldId id="30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66FFFF"/>
    <a:srgbClr val="DAD2D2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8" autoAdjust="0"/>
    <p:restoredTop sz="94662" autoAdjust="0"/>
  </p:normalViewPr>
  <p:slideViewPr>
    <p:cSldViewPr>
      <p:cViewPr varScale="1">
        <p:scale>
          <a:sx n="74" d="100"/>
          <a:sy n="74" d="100"/>
        </p:scale>
        <p:origin x="-90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CBDCA-5E5B-44F3-9D41-664A861F5F5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D909A-FA0C-4D67-AD3D-25DD37755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5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ru-RU" dirty="0"/>
              <a:t>Упоминание гранта.</a:t>
            </a:r>
            <a:r>
              <a:rPr lang="" dirty="0"/>
              <a:t/>
            </a:r>
            <a:br>
              <a:rPr lang="" dirty="0"/>
            </a:br>
            <a:r>
              <a:rPr lang="" dirty="0"/>
              <a:t>*Ссылка на обзор. </a:t>
            </a:r>
            <a:r>
              <a:rPr lang="en-US" dirty="0"/>
              <a:t>For details see Ref 1. </a:t>
            </a:r>
            <a:r>
              <a:rPr lang="" dirty="0"/>
              <a:t>поменять</a:t>
            </a:r>
            <a:r>
              <a:rPr lang="" baseline="0" dirty="0"/>
              <a:t> название обзора.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D909A-FA0C-4D67-AD3D-25DD37755E2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003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needs to getting parameters</a:t>
            </a:r>
            <a:r>
              <a:rPr lang="en-US" baseline="0" dirty="0"/>
              <a:t> of the system</a:t>
            </a:r>
          </a:p>
          <a:p>
            <a:r>
              <a:rPr lang="" baseline="0" dirty="0"/>
              <a:t>Сделать одинаковые </a:t>
            </a:r>
            <a:r>
              <a:rPr lang="en-US" baseline="0" dirty="0"/>
              <a:t>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D909A-FA0C-4D67-AD3D-25DD37755E2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681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*References</a:t>
            </a:r>
            <a:r>
              <a:rPr lang="en-US" baseline="0" dirty="0"/>
              <a:t> Campbell and </a:t>
            </a:r>
            <a:r>
              <a:rPr lang="en-US" baseline="0" dirty="0" err="1"/>
              <a:t>Artem</a:t>
            </a:r>
            <a:endParaRPr lang="" baseline="0" dirty="0"/>
          </a:p>
          <a:p>
            <a:r>
              <a:rPr lang="" baseline="0" dirty="0"/>
              <a:t>Закрасить вторую единицу</a:t>
            </a:r>
          </a:p>
          <a:p>
            <a:r>
              <a:rPr lang="" baseline="0"/>
              <a:t>ПОДВИГАТЬ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FCDF4-1794-49BC-A523-7677E43610A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248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" dirty="0"/>
              <a:t>*</a:t>
            </a:r>
            <a:r>
              <a:rPr lang="en-US" dirty="0"/>
              <a:t>Less words more figures.</a:t>
            </a:r>
            <a:r>
              <a:rPr lang="" dirty="0"/>
              <a:t> Сменяющие друг друга картинки.</a:t>
            </a:r>
            <a:r>
              <a:rPr lang="" baseline="0" dirty="0"/>
              <a:t> 1 и 3 обьединить. 2 разбить на 2.</a:t>
            </a:r>
            <a:br>
              <a:rPr lang="" baseline="0" dirty="0"/>
            </a:br>
            <a:r>
              <a:rPr lang="" baseline="0" dirty="0"/>
              <a:t>Разбить на 2 слайда 3 вывода</a:t>
            </a:r>
          </a:p>
          <a:p>
            <a:r>
              <a:rPr lang="" baseline="0"/>
              <a:t>Показать сначала 2 рисунка а потом третий.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D909A-FA0C-4D67-AD3D-25DD37755E2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359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" dirty="0"/>
              <a:t>*</a:t>
            </a:r>
            <a:r>
              <a:rPr lang="en-US" dirty="0"/>
              <a:t>Less words more figures.</a:t>
            </a:r>
            <a:r>
              <a:rPr lang="" dirty="0"/>
              <a:t> Сменяющие друг друга картинки.</a:t>
            </a:r>
            <a:r>
              <a:rPr lang="" baseline="0" dirty="0"/>
              <a:t> 1 и 3 обьединить. 2 разбить на 2.</a:t>
            </a:r>
            <a:br>
              <a:rPr lang="" baseline="0" dirty="0"/>
            </a:br>
            <a:r>
              <a:rPr lang="" baseline="0" dirty="0"/>
              <a:t>*Разбить на 2 слайда 3 вывода</a:t>
            </a:r>
            <a:endParaRPr lang="" baseline="0"/>
          </a:p>
          <a:p>
            <a:r>
              <a:rPr lang="" baseline="0"/>
              <a:t>Калибровка и контроль.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D909A-FA0C-4D67-AD3D-25DD37755E2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359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uk-UA" dirty="0" err="1"/>
              <a:t>Двухуровневая</a:t>
            </a:r>
            <a:r>
              <a:rPr lang="uk-UA" dirty="0"/>
              <a:t> система одна </a:t>
            </a:r>
            <a:r>
              <a:rPr lang="uk-UA" dirty="0" err="1"/>
              <a:t>из</a:t>
            </a:r>
            <a:r>
              <a:rPr lang="uk-UA" dirty="0"/>
              <a:t> базовій</a:t>
            </a:r>
            <a:r>
              <a:rPr lang="uk-UA" baseline="0" dirty="0"/>
              <a:t> и </a:t>
            </a:r>
            <a:r>
              <a:rPr lang="uk-UA" baseline="0" dirty="0" err="1"/>
              <a:t>распротсраненніх</a:t>
            </a:r>
            <a:r>
              <a:rPr lang="uk-UA" baseline="0" dirty="0"/>
              <a:t> в </a:t>
            </a:r>
            <a:r>
              <a:rPr lang="uk-UA" baseline="0" dirty="0" err="1"/>
              <a:t>природе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D909A-FA0C-4D67-AD3D-25DD37755E2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750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uk-UA" dirty="0" err="1"/>
              <a:t>Подровнять</a:t>
            </a:r>
            <a:endParaRPr lang="en-US" dirty="0"/>
          </a:p>
          <a:p>
            <a:r>
              <a:rPr lang="en-US" dirty="0"/>
              <a:t>*</a:t>
            </a:r>
            <a:r>
              <a:rPr lang="uk-UA" dirty="0" err="1"/>
              <a:t>Подписать</a:t>
            </a:r>
            <a:r>
              <a:rPr lang="uk-UA" baseline="0" dirty="0"/>
              <a:t> </a:t>
            </a:r>
            <a:r>
              <a:rPr lang="en-US" baseline="0" dirty="0"/>
              <a:t>single passage Double multiple</a:t>
            </a:r>
          </a:p>
          <a:p>
            <a:r>
              <a:rPr lang="en-US" baseline="0" dirty="0"/>
              <a:t>*Dynamics of energy levels</a:t>
            </a:r>
          </a:p>
          <a:p>
            <a:r>
              <a:rPr lang="en-US" baseline="0" dirty="0"/>
              <a:t>E(t)</a:t>
            </a:r>
            <a:br>
              <a:rPr lang="en-US" baseline="0" dirty="0"/>
            </a:br>
            <a:r>
              <a:rPr lang="en-US" baseline="0" dirty="0"/>
              <a:t>Three regimes of </a:t>
            </a:r>
            <a:r>
              <a:rPr lang="en-US" baseline="0" dirty="0" err="1"/>
              <a:t>driwing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FCDF4-1794-49BC-A523-7677E43610A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248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different approaches ref.</a:t>
            </a:r>
            <a:r>
              <a:rPr lang="en-US" baseline="0" dirty="0"/>
              <a:t> </a:t>
            </a:r>
            <a:r>
              <a:rPr lang="en-US" baseline="0" dirty="0" err="1"/>
              <a:t>Polina</a:t>
            </a:r>
            <a:r>
              <a:rPr lang="en-US" baseline="0" dirty="0"/>
              <a:t> G00.00186</a:t>
            </a:r>
          </a:p>
          <a:p>
            <a:r>
              <a:rPr lang="" dirty="0"/>
              <a:t>*Включить уравнение</a:t>
            </a:r>
            <a:r>
              <a:rPr lang="" baseline="0" dirty="0"/>
              <a:t> Шредингира</a:t>
            </a:r>
            <a:endParaRPr lang="en-US" baseline="0" dirty="0"/>
          </a:p>
          <a:p>
            <a:r>
              <a:rPr lang="en-US" baseline="0" dirty="0"/>
              <a:t>*</a:t>
            </a:r>
            <a:r>
              <a:rPr lang="uk-UA" baseline="0" dirty="0" err="1"/>
              <a:t>Определить</a:t>
            </a:r>
            <a:r>
              <a:rPr lang="uk-UA" baseline="0" dirty="0"/>
              <a:t> </a:t>
            </a:r>
            <a:r>
              <a:rPr lang="en-US" baseline="0" dirty="0"/>
              <a:t>delta </a:t>
            </a:r>
            <a:r>
              <a:rPr lang="" baseline="0" dirty="0"/>
              <a:t>и </a:t>
            </a:r>
            <a:r>
              <a:rPr lang="en-US" baseline="0" dirty="0" err="1"/>
              <a:t>P_lzsm</a:t>
            </a:r>
            <a:endParaRPr lang="en-US" baseline="0" dirty="0"/>
          </a:p>
          <a:p>
            <a:r>
              <a:rPr lang="uk-UA" baseline="0" dirty="0" err="1"/>
              <a:t>Порезать</a:t>
            </a:r>
            <a:r>
              <a:rPr lang="uk-UA" baseline="0" dirty="0"/>
              <a:t> слова на </a:t>
            </a:r>
            <a:r>
              <a:rPr lang="uk-UA" baseline="0" dirty="0" err="1"/>
              <a:t>слайде</a:t>
            </a:r>
            <a:r>
              <a:rPr lang="uk-UA" baseline="0" dirty="0"/>
              <a:t>.</a:t>
            </a:r>
            <a:r>
              <a:rPr lang="en-US" baseline="0" dirty="0"/>
              <a:t/>
            </a:r>
            <a:br>
              <a:rPr lang="en-US" baseline="0" dirty="0"/>
            </a:br>
            <a:r>
              <a:rPr lang="en-US" baseline="0" dirty="0"/>
              <a:t>Tau </a:t>
            </a:r>
            <a:r>
              <a:rPr lang="" baseline="0" dirty="0"/>
              <a:t>записать в</a:t>
            </a:r>
            <a:r>
              <a:rPr lang="en-US" baseline="0" dirty="0"/>
              <a:t> Z </a:t>
            </a:r>
            <a:r>
              <a:rPr lang="" baseline="0" dirty="0"/>
              <a:t>И добавить определение </a:t>
            </a:r>
            <a:r>
              <a:rPr lang="en-US" baseline="0" dirty="0"/>
              <a:t>\delta</a:t>
            </a:r>
            <a:br>
              <a:rPr lang="en-US" baseline="0" dirty="0"/>
            </a:br>
            <a:r>
              <a:rPr lang="en-US" baseline="0" dirty="0" err="1"/>
              <a:t>Zener</a:t>
            </a:r>
            <a:r>
              <a:rPr lang="en-US" baseline="0" dirty="0"/>
              <a:t> time </a:t>
            </a:r>
            <a:r>
              <a:rPr lang="" baseline="0" dirty="0"/>
              <a:t>немного переписать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FCDF4-1794-49BC-A523-7677E43610A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24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" dirty="0"/>
              <a:t>Определить </a:t>
            </a:r>
            <a:r>
              <a:rPr lang="en-US" dirty="0"/>
              <a:t>P_LZSM </a:t>
            </a:r>
            <a:r>
              <a:rPr lang="" dirty="0"/>
              <a:t>и</a:t>
            </a:r>
            <a:r>
              <a:rPr lang="" baseline="0" dirty="0"/>
              <a:t> привести их к одному виду по всей презентации.</a:t>
            </a:r>
          </a:p>
          <a:p>
            <a:r>
              <a:rPr lang="" baseline="0"/>
              <a:t>Разным цветом адиаб и диаб. эволюция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D909A-FA0C-4D67-AD3D-25DD37755E2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288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dirty="0" err="1"/>
              <a:t>Occepation</a:t>
            </a:r>
            <a:r>
              <a:rPr lang="en-US" baseline="0" dirty="0"/>
              <a:t> </a:t>
            </a:r>
            <a:r>
              <a:rPr lang="en-US" baseline="0" dirty="0" err="1"/>
              <a:t>conservati</a:t>
            </a:r>
            <a:r>
              <a:rPr lang="en-US" baseline="0" dirty="0"/>
              <a:t> on check. 2 in one slide.</a:t>
            </a:r>
          </a:p>
          <a:p>
            <a:r>
              <a:rPr lang="en-US" baseline="0" dirty="0"/>
              <a:t>*3 box simpler</a:t>
            </a:r>
          </a:p>
          <a:p>
            <a:r>
              <a:rPr lang="" baseline="0" dirty="0"/>
              <a:t>*Возможно обьеденить со следующим слайдом.</a:t>
            </a:r>
            <a:br>
              <a:rPr lang="" baseline="0" dirty="0"/>
            </a:br>
            <a:r>
              <a:rPr lang="uk-UA" baseline="0" dirty="0"/>
              <a:t>Рисунок </a:t>
            </a:r>
            <a:r>
              <a:rPr lang="uk-UA" baseline="0" dirty="0" err="1"/>
              <a:t>со</a:t>
            </a:r>
            <a:r>
              <a:rPr lang="uk-UA" baseline="0" dirty="0"/>
              <a:t> </a:t>
            </a:r>
            <a:r>
              <a:rPr lang="uk-UA" baseline="0" dirty="0" err="1"/>
              <a:t>вторім</a:t>
            </a:r>
            <a:r>
              <a:rPr lang="uk-UA" baseline="0" dirty="0"/>
              <a:t> боксом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FCDF4-1794-49BC-A523-7677E43610A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248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" dirty="0"/>
              <a:t>Возможно</a:t>
            </a:r>
            <a:r>
              <a:rPr lang="" baseline="0" dirty="0"/>
              <a:t> разделить на 2 слайда 1. смысл АИМ 2. результат АИМ. </a:t>
            </a:r>
            <a:r>
              <a:rPr lang="en-US" baseline="0" dirty="0"/>
              <a:t>Adiabatic Impulse Model</a:t>
            </a:r>
            <a:endParaRPr lang="" baseline="0"/>
          </a:p>
          <a:p>
            <a:r>
              <a:rPr lang="" baseline="0"/>
              <a:t>подвигать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D909A-FA0C-4D67-AD3D-25DD37755E2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064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"/>
              <a:t>Возможно</a:t>
            </a:r>
            <a:r>
              <a:rPr lang="" baseline="0"/>
              <a:t> разделить на 2 слайда 1. смысл АИМ 2. результат АИМ. </a:t>
            </a:r>
            <a:r>
              <a:rPr lang="en-US" baseline="0" dirty="0"/>
              <a:t>Adiabatic Impulse Model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D909A-FA0C-4D67-AD3D-25DD37755E2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064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needed for control quantum</a:t>
            </a:r>
            <a:r>
              <a:rPr lang="en-US" baseline="0" dirty="0"/>
              <a:t> </a:t>
            </a:r>
            <a:r>
              <a:rPr lang="en-US" baseline="0" dirty="0" err="1"/>
              <a:t>systemd</a:t>
            </a:r>
            <a:r>
              <a:rPr lang="en-US" baseline="0" dirty="0"/>
              <a:t/>
            </a:r>
            <a:br>
              <a:rPr lang="en-US" baseline="0" dirty="0"/>
            </a:br>
            <a:r>
              <a:rPr lang="" baseline="0"/>
              <a:t>Поставить </a:t>
            </a:r>
            <a:r>
              <a:rPr lang="en-US" baseline="0" dirty="0" err="1"/>
              <a:t>P_lzsm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D909A-FA0C-4D67-AD3D-25DD37755E2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08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35052B-85FF-4E79-B804-A371B4D17543}" type="datetimeFigureOut">
              <a:rPr lang="ru-RU" smtClean="0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52D7E-4FE8-4CCA-94D0-A3B456A055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67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6D7962-4F1F-48AB-85C3-E95B049F51BE}" type="datetimeFigureOut">
              <a:rPr lang="ru-RU" smtClean="0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330EE-C4B2-4D6A-B52A-2BD6794013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91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5F55E2-AB9D-4A95-9569-99A5CAFFADD3}" type="datetimeFigureOut">
              <a:rPr lang="ru-RU" smtClean="0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4B470-A95F-4D57-A5B3-8BD17EFC87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45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32E5FC-BFEB-4B76-9C5A-343610921A9D}" type="datetimeFigureOut">
              <a:rPr lang="ru-RU" smtClean="0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5088B-6DC4-4EC4-AC8F-582E6E8B98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85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21DA8-110E-4356-BFA9-8141A3ADBBD7}" type="datetimeFigureOut">
              <a:rPr lang="ru-RU" smtClean="0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062B8-E3DA-42CA-BFDA-EA161E117F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36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11FE8-390E-4F43-BF77-9E6F20EE8C1A}" type="datetimeFigureOut">
              <a:rPr lang="ru-RU" smtClean="0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0DBE3-3594-4031-968E-9A1ADFA2FA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58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5FC72-2BE2-44D0-8C58-D6B453AF5237}" type="datetimeFigureOut">
              <a:rPr lang="ru-RU" smtClean="0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5ED1C-90BE-44AC-B4A0-6A7381C94E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71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053F4-93D9-45F0-B399-3EE609A67CD6}" type="datetimeFigureOut">
              <a:rPr lang="ru-RU" smtClean="0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4AC83-EAE3-468A-AF7A-45795C5190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48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46321-9A26-42FD-BB69-6A1CD4DEFB81}" type="datetimeFigureOut">
              <a:rPr lang="ru-RU" smtClean="0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24D89-A0D8-48E8-9167-BA63863BAD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9D2812-C188-4D13-979F-1A04B81B6AA5}" type="datetimeFigureOut">
              <a:rPr lang="ru-RU" smtClean="0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BB3C6-3D47-4F00-A69B-9BF6D5152C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63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9CC69D-0A0D-4D38-8A55-CB37D063EF24}" type="datetimeFigureOut">
              <a:rPr lang="ru-RU" smtClean="0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274A5-B782-404C-8D63-B101313B77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7CEDD1-16C6-4EDA-894B-D810E5A1E4B8}" type="datetimeFigureOut">
              <a:rPr lang="ru-RU" smtClean="0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78EC73-22C0-4BE0-A305-D88AE6BA08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34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58.wmf"/><Relationship Id="rId5" Type="http://schemas.openxmlformats.org/officeDocument/2006/relationships/image" Target="../media/image60.png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59.png"/><Relationship Id="rId9" Type="http://schemas.openxmlformats.org/officeDocument/2006/relationships/image" Target="../media/image5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63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5.png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4.png"/><Relationship Id="rId11" Type="http://schemas.openxmlformats.org/officeDocument/2006/relationships/image" Target="../media/image62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png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4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.png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4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4.wmf"/><Relationship Id="rId26" Type="http://schemas.openxmlformats.org/officeDocument/2006/relationships/oleObject" Target="../embeddings/oleObject15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20" Type="http://schemas.openxmlformats.org/officeDocument/2006/relationships/oleObject" Target="../embeddings/oleObject9.bin"/><Relationship Id="rId29" Type="http://schemas.openxmlformats.org/officeDocument/2006/relationships/oleObject" Target="../embeddings/oleObject18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4.bin"/><Relationship Id="rId24" Type="http://schemas.openxmlformats.org/officeDocument/2006/relationships/oleObject" Target="../embeddings/oleObject13.bin"/><Relationship Id="rId5" Type="http://schemas.openxmlformats.org/officeDocument/2006/relationships/image" Target="../media/image16.png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2.bin"/><Relationship Id="rId28" Type="http://schemas.openxmlformats.org/officeDocument/2006/relationships/oleObject" Target="../embeddings/oleObject17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15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2.wmf"/><Relationship Id="rId22" Type="http://schemas.openxmlformats.org/officeDocument/2006/relationships/oleObject" Target="../embeddings/oleObject11.bin"/><Relationship Id="rId27" Type="http://schemas.openxmlformats.org/officeDocument/2006/relationships/oleObject" Target="../embeddings/oleObject16.bin"/><Relationship Id="rId30" Type="http://schemas.openxmlformats.org/officeDocument/2006/relationships/oleObject" Target="../embeddings/oleObject1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11" Type="http://schemas.openxmlformats.org/officeDocument/2006/relationships/image" Target="../media/image19.wmf"/><Relationship Id="rId5" Type="http://schemas.openxmlformats.org/officeDocument/2006/relationships/image" Target="../media/image21.png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20.png"/><Relationship Id="rId9" Type="http://schemas.openxmlformats.org/officeDocument/2006/relationships/image" Target="../media/image18.wmf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6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0.wmf"/><Relationship Id="rId1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29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png"/><Relationship Id="rId5" Type="http://schemas.openxmlformats.org/officeDocument/2006/relationships/image" Target="../media/image39.w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6.png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1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0.wmf"/><Relationship Id="rId4" Type="http://schemas.openxmlformats.org/officeDocument/2006/relationships/image" Target="../media/image51.png"/><Relationship Id="rId9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1800200"/>
          </a:xfrm>
          <a:noFill/>
        </p:spPr>
        <p:txBody>
          <a:bodyPr rtlCol="0"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Landau-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Zener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Stückelberg-Majorana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(LZSM) transitions for interferometry and quantum control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b="1" u="sng" dirty="0" err="1">
                <a:solidFill>
                  <a:schemeClr val="tx2">
                    <a:lumMod val="50000"/>
                  </a:schemeClr>
                </a:solidFill>
              </a:rPr>
              <a:t>Oleh</a:t>
            </a:r>
            <a:r>
              <a:rPr lang="en-US" sz="2000" b="1" u="sng" dirty="0">
                <a:solidFill>
                  <a:schemeClr val="tx2">
                    <a:lumMod val="50000"/>
                  </a:schemeClr>
                </a:solidFill>
              </a:rPr>
              <a:t> V. Ivakhnenko</a:t>
            </a:r>
            <a:r>
              <a:rPr lang="en-US" sz="2000" b="1" baseline="30000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, Sergey N. Shevchenko</a:t>
            </a:r>
            <a:r>
              <a:rPr lang="en-US" sz="2000" b="1" baseline="30000" dirty="0">
                <a:solidFill>
                  <a:schemeClr val="tx2">
                    <a:lumMod val="50000"/>
                  </a:schemeClr>
                </a:solidFill>
              </a:rPr>
              <a:t>1, 2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and Franco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Nori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baseline="30000" dirty="0">
                <a:solidFill>
                  <a:schemeClr val="tx2">
                    <a:lumMod val="50000"/>
                  </a:schemeClr>
                </a:solidFill>
              </a:rPr>
              <a:t>3, 4</a:t>
            </a:r>
          </a:p>
          <a:p>
            <a:endParaRPr lang="en-US" sz="2000" b="1" baseline="30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baseline="30000" dirty="0">
                <a:solidFill>
                  <a:schemeClr val="tx1"/>
                </a:solidFill>
              </a:rPr>
              <a:t>1</a:t>
            </a:r>
            <a:r>
              <a:rPr lang="en-US" sz="2000" dirty="0">
                <a:solidFill>
                  <a:schemeClr val="tx1"/>
                </a:solidFill>
              </a:rPr>
              <a:t>Institute for Low Temperature Physics and Engineering, </a:t>
            </a:r>
            <a:r>
              <a:rPr lang="en-US" sz="2000" dirty="0" err="1">
                <a:solidFill>
                  <a:schemeClr val="tx1"/>
                </a:solidFill>
              </a:rPr>
              <a:t>Kharkiv</a:t>
            </a:r>
            <a:r>
              <a:rPr lang="en-US" sz="2000" dirty="0">
                <a:solidFill>
                  <a:schemeClr val="tx1"/>
                </a:solidFill>
              </a:rPr>
              <a:t>, Ukraine</a:t>
            </a:r>
          </a:p>
          <a:p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aseline="30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Kharkiv National University, </a:t>
            </a:r>
            <a:r>
              <a:rPr lang="en-US" sz="2000" dirty="0" err="1">
                <a:solidFill>
                  <a:schemeClr val="tx1"/>
                </a:solidFill>
              </a:rPr>
              <a:t>Kharkiv</a:t>
            </a:r>
            <a:r>
              <a:rPr lang="en-US" sz="2000" dirty="0">
                <a:solidFill>
                  <a:schemeClr val="tx1"/>
                </a:solidFill>
              </a:rPr>
              <a:t>, Ukraine</a:t>
            </a:r>
          </a:p>
          <a:p>
            <a:r>
              <a:rPr lang="fi-FI" sz="2000" baseline="30000" dirty="0">
                <a:solidFill>
                  <a:schemeClr val="tx1"/>
                </a:solidFill>
              </a:rPr>
              <a:t>3</a:t>
            </a:r>
            <a:r>
              <a:rPr lang="fi-FI" sz="2000" dirty="0">
                <a:solidFill>
                  <a:schemeClr val="tx1"/>
                </a:solidFill>
              </a:rPr>
              <a:t>RIKEN, Japan</a:t>
            </a:r>
          </a:p>
          <a:p>
            <a:r>
              <a:rPr lang="en-US" sz="2000" baseline="30000" dirty="0">
                <a:solidFill>
                  <a:schemeClr val="tx1"/>
                </a:solidFill>
              </a:rPr>
              <a:t>4</a:t>
            </a:r>
            <a:r>
              <a:rPr lang="en-US" sz="2000" dirty="0">
                <a:solidFill>
                  <a:schemeClr val="tx1"/>
                </a:solidFill>
              </a:rPr>
              <a:t>University of Michigan, Ann Arbor, USA</a:t>
            </a:r>
          </a:p>
          <a:p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This research is sponsored by the Army Research Office</a:t>
            </a:r>
          </a:p>
          <a:p>
            <a:pPr algn="l"/>
            <a:endParaRPr lang="en-US" sz="800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en-US" sz="800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For details:</a:t>
            </a:r>
            <a:br>
              <a:rPr lang="en-US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O. V.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Ivakhnenko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, S. N. Shevchenko, F.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Nori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br>
              <a:rPr lang="en-US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"Quantum Control via Landau-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Zener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Stückelberg-Majorana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Transitions ", in preparation (2022).</a:t>
            </a:r>
          </a:p>
          <a:p>
            <a:pPr algn="l"/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434" name="Picture 2" descr="ILTPE - B.Verkin Institute for Low Temperature Physics and Engineering of  the NAS of Ukraine | Linked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085"/>
            <a:ext cx="1008113" cy="97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File:RIKEN logo.png - Wikimedia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085"/>
            <a:ext cx="576064" cy="97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V. N. Karazin Kharkiv National University | EUROSCI Networ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01313"/>
            <a:ext cx="883671" cy="88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University of Michig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8097"/>
            <a:ext cx="968440" cy="9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ARO (Army Research Office) | Research Triangle Par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788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7456" y="28362"/>
            <a:ext cx="67313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INTERFEROMETRY: Averaged probability</a:t>
            </a:r>
          </a:p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can be used to obtain parameters of the system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906925"/>
            <a:ext cx="3000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Adiabatic limit</a:t>
            </a:r>
            <a:endParaRPr lang="uk-UA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44616" y="938718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Diabatic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limit</a:t>
            </a:r>
            <a:endParaRPr lang="uk-UA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2310"/>
            <a:ext cx="3792335" cy="650546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8" y="2158854"/>
            <a:ext cx="9084562" cy="46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606485"/>
              </p:ext>
            </p:extLst>
          </p:nvPr>
        </p:nvGraphicFramePr>
        <p:xfrm>
          <a:off x="7309428" y="946070"/>
          <a:ext cx="790855" cy="365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4" name="Equation" r:id="rId6" imgW="355320" imgH="164880" progId="Equation.DSMT4">
                  <p:embed/>
                </p:oleObj>
              </mc:Choice>
              <mc:Fallback>
                <p:oleObj name="Equation" r:id="rId6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9428" y="946070"/>
                        <a:ext cx="790855" cy="365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185837"/>
              </p:ext>
            </p:extLst>
          </p:nvPr>
        </p:nvGraphicFramePr>
        <p:xfrm>
          <a:off x="2987824" y="906925"/>
          <a:ext cx="912252" cy="380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" name="Equation" r:id="rId8" imgW="393480" imgH="164880" progId="Equation.DSMT4">
                  <p:embed/>
                </p:oleObj>
              </mc:Choice>
              <mc:Fallback>
                <p:oleObj name="Equation" r:id="rId8" imgW="393480" imgH="16488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906925"/>
                        <a:ext cx="912252" cy="3804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883243"/>
              </p:ext>
            </p:extLst>
          </p:nvPr>
        </p:nvGraphicFramePr>
        <p:xfrm>
          <a:off x="755576" y="1400383"/>
          <a:ext cx="3697988" cy="779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6" name="Equation" r:id="rId10" imgW="2158920" imgH="457200" progId="Equation.DSMT4">
                  <p:embed/>
                </p:oleObj>
              </mc:Choice>
              <mc:Fallback>
                <p:oleObj name="Equation" r:id="rId10" imgW="2158920" imgH="457200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400383"/>
                        <a:ext cx="3697988" cy="77901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36239" y="-45995"/>
            <a:ext cx="899592" cy="365125"/>
          </a:xfrm>
        </p:spPr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fld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6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205604" y="520804"/>
            <a:ext cx="8983020" cy="1107996"/>
            <a:chOff x="23192" y="968446"/>
            <a:chExt cx="2604592" cy="1655806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23192" y="968446"/>
              <a:ext cx="2604592" cy="16558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Quantum gates can be realized using LZSM transitions.</a:t>
              </a:r>
            </a:p>
            <a:p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For example, consider realization of X (NOT) gate </a:t>
              </a:r>
              <a:br>
                <a:rPr lang="en-US" sz="2200" dirty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via two LZSM transitions with constructive interference.</a:t>
              </a: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 flipH="1">
              <a:off x="23192" y="1103522"/>
              <a:ext cx="2082631" cy="144178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5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3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57505"/>
              </p:ext>
            </p:extLst>
          </p:nvPr>
        </p:nvGraphicFramePr>
        <p:xfrm>
          <a:off x="7095454" y="896688"/>
          <a:ext cx="1076946" cy="42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8" name="Equation" r:id="rId4" imgW="647640" imgH="253800" progId="Equation.DSMT4">
                  <p:embed/>
                </p:oleObj>
              </mc:Choice>
              <mc:Fallback>
                <p:oleObj name="Equation" r:id="rId4" imgW="647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5454" y="896688"/>
                        <a:ext cx="1076946" cy="422599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1" name="Picture 1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6021288"/>
            <a:ext cx="571391" cy="2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662337" y="1636117"/>
            <a:ext cx="4287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Dynamics in Bloch coordinates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79712" y="-155391"/>
            <a:ext cx="3967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Quantum LZSM gate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9512" y="1868110"/>
            <a:ext cx="8784976" cy="4325417"/>
            <a:chOff x="179512" y="2420888"/>
            <a:chExt cx="8784976" cy="4325417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179512" y="2420888"/>
              <a:ext cx="8784976" cy="4325417"/>
              <a:chOff x="2601659" y="3749353"/>
              <a:chExt cx="6506845" cy="3140968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2601659" y="3749353"/>
                <a:ext cx="6506845" cy="3140968"/>
                <a:chOff x="2601659" y="422176"/>
                <a:chExt cx="6506845" cy="3140968"/>
              </a:xfrm>
            </p:grpSpPr>
            <p:pic>
              <p:nvPicPr>
                <p:cNvPr id="5219" name="Picture 99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03402" y="548680"/>
                  <a:ext cx="3483659" cy="28349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01659" y="422176"/>
                  <a:ext cx="2943593" cy="31409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3" name="Picture 7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7467950" y="1806724"/>
                  <a:ext cx="71235" cy="32098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4" name="TextBox 33"/>
                <p:cNvSpPr txBox="1"/>
                <p:nvPr/>
              </p:nvSpPr>
              <p:spPr>
                <a:xfrm>
                  <a:off x="8310065" y="692696"/>
                  <a:ext cx="25673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ru-RU" dirty="0"/>
                </a:p>
              </p:txBody>
            </p:sp>
            <p:cxnSp>
              <p:nvCxnSpPr>
                <p:cNvPr id="36" name="Прямая со стрелкой 35"/>
                <p:cNvCxnSpPr/>
                <p:nvPr/>
              </p:nvCxnSpPr>
              <p:spPr>
                <a:xfrm flipH="1">
                  <a:off x="3943414" y="1063645"/>
                  <a:ext cx="115248" cy="23750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 стрелкой 36"/>
                <p:cNvCxnSpPr/>
                <p:nvPr/>
              </p:nvCxnSpPr>
              <p:spPr>
                <a:xfrm flipH="1">
                  <a:off x="4387632" y="3238491"/>
                  <a:ext cx="319577" cy="129604"/>
                </a:xfrm>
                <a:prstGeom prst="straightConnector1">
                  <a:avLst/>
                </a:prstGeom>
                <a:ln w="25400">
                  <a:solidFill>
                    <a:schemeClr val="accent3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7" name="Объект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13608992"/>
                  </p:ext>
                </p:extLst>
              </p:nvPr>
            </p:nvGraphicFramePr>
            <p:xfrm>
              <a:off x="3731938" y="6419332"/>
              <a:ext cx="315912" cy="422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859" name="Equation" r:id="rId10" imgW="190440" imgH="253800" progId="Equation.DSMT4">
                      <p:embed/>
                    </p:oleObj>
                  </mc:Choice>
                  <mc:Fallback>
                    <p:oleObj name="Equation" r:id="rId10" imgW="190440" imgH="253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31938" y="6419332"/>
                            <a:ext cx="315912" cy="422275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Объект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6024593"/>
                  </p:ext>
                </p:extLst>
              </p:nvPr>
            </p:nvGraphicFramePr>
            <p:xfrm>
              <a:off x="4186983" y="3752068"/>
              <a:ext cx="358775" cy="422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860" name="Equation" r:id="rId12" imgW="215640" imgH="253800" progId="Equation.DSMT4">
                      <p:embed/>
                    </p:oleObj>
                  </mc:Choice>
                  <mc:Fallback>
                    <p:oleObj name="Equation" r:id="rId12" imgW="215640" imgH="253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86983" y="3752068"/>
                            <a:ext cx="358775" cy="422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" name="Прямоугольник 10"/>
            <p:cNvSpPr/>
            <p:nvPr/>
          </p:nvSpPr>
          <p:spPr>
            <a:xfrm>
              <a:off x="2030257" y="2449640"/>
              <a:ext cx="232747" cy="164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642824" y="1628800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Dynamics on Bloch sphere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-1067" y="6186900"/>
            <a:ext cx="91095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Experiment: see Campbell et al., PRX (2020).</a:t>
            </a:r>
            <a:br>
              <a:rPr lang="en-US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000" dirty="0">
                <a:solidFill>
                  <a:srgbClr val="7030A0"/>
                </a:solidFill>
              </a:rPr>
              <a:t>Theory: see the next talk </a:t>
            </a:r>
            <a:r>
              <a:rPr lang="en-US" sz="2000" b="1" dirty="0">
                <a:solidFill>
                  <a:srgbClr val="7030A0"/>
                </a:solidFill>
              </a:rPr>
              <a:t>A. </a:t>
            </a:r>
            <a:r>
              <a:rPr lang="en-US" sz="2000" b="1" dirty="0" err="1">
                <a:solidFill>
                  <a:srgbClr val="7030A0"/>
                </a:solidFill>
              </a:rPr>
              <a:t>Ryzhov</a:t>
            </a:r>
            <a:r>
              <a:rPr lang="en-US" sz="2000" dirty="0">
                <a:solidFill>
                  <a:srgbClr val="7030A0"/>
                </a:solidFill>
              </a:rPr>
              <a:t> et al. </a:t>
            </a:r>
            <a:r>
              <a:rPr lang="en-US" sz="2000" b="1" dirty="0">
                <a:solidFill>
                  <a:srgbClr val="7030A0"/>
                </a:solidFill>
              </a:rPr>
              <a:t>Q38.00011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89547" y="6117806"/>
            <a:ext cx="216024" cy="9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102239" y="6020710"/>
            <a:ext cx="160765" cy="96363"/>
          </a:xfrm>
          <a:prstGeom prst="rect">
            <a:avLst/>
          </a:prstGeom>
          <a:solidFill>
            <a:srgbClr val="DA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36239" y="-45995"/>
            <a:ext cx="899592" cy="365125"/>
          </a:xfrm>
        </p:spPr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fld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48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7333" y="5953207"/>
            <a:ext cx="8137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For details see:   O. V.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</a:rPr>
              <a:t>Ivakhnenko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, S. N. Shevchenko, F. Nori, </a:t>
            </a:r>
          </a:p>
          <a:p>
            <a:r>
              <a:rPr lang="en-US" sz="1400" b="1" dirty="0">
                <a:solidFill>
                  <a:srgbClr val="C00000"/>
                </a:solidFill>
              </a:rPr>
              <a:t>"Quantum Control via Landau-Zener-</a:t>
            </a:r>
            <a:r>
              <a:rPr lang="en-US" sz="1400" b="1" dirty="0" err="1">
                <a:solidFill>
                  <a:srgbClr val="C00000"/>
                </a:solidFill>
              </a:rPr>
              <a:t>Stückelberg</a:t>
            </a:r>
            <a:r>
              <a:rPr lang="en-US" sz="1400" b="1" dirty="0">
                <a:solidFill>
                  <a:srgbClr val="C00000"/>
                </a:solidFill>
              </a:rPr>
              <a:t>-Majorana Transitions "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, in preparation (2022).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81428" y="2507952"/>
            <a:ext cx="2136950" cy="2433216"/>
            <a:chOff x="6480308" y="2971790"/>
            <a:chExt cx="2136950" cy="2433216"/>
          </a:xfrm>
        </p:grpSpPr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7186936" y="3908384"/>
              <a:ext cx="283334" cy="41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l-GR" sz="1600">
                  <a:latin typeface="Cambria" pitchFamily="18" charset="0"/>
                </a:rPr>
                <a:t>Δ</a:t>
              </a:r>
              <a:endParaRPr lang="ru-RU" sz="1600">
                <a:latin typeface="Cambria" pitchFamily="18" charset="0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 bwMode="auto">
            <a:xfrm flipV="1">
              <a:off x="7492459" y="3831139"/>
              <a:ext cx="1706" cy="56968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4836668"/>
                </p:ext>
              </p:extLst>
            </p:nvPr>
          </p:nvGraphicFramePr>
          <p:xfrm>
            <a:off x="6756815" y="4910638"/>
            <a:ext cx="293575" cy="494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46" name="Equation" r:id="rId4" imgW="165028" imgH="228501" progId="Equation.DSMT4">
                    <p:embed/>
                  </p:oleObj>
                </mc:Choice>
                <mc:Fallback>
                  <p:oleObj name="Equation" r:id="rId4" imgW="165028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6815" y="4910638"/>
                          <a:ext cx="293575" cy="4943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7379480"/>
                </p:ext>
              </p:extLst>
            </p:nvPr>
          </p:nvGraphicFramePr>
          <p:xfrm>
            <a:off x="6862638" y="2971790"/>
            <a:ext cx="293575" cy="490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47" name="Equation" r:id="rId6" imgW="165028" imgH="228501" progId="Equation.DSMT4">
                    <p:embed/>
                  </p:oleObj>
                </mc:Choice>
                <mc:Fallback>
                  <p:oleObj name="Equation" r:id="rId6" imgW="165028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2638" y="2971790"/>
                          <a:ext cx="293575" cy="4905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6237998"/>
                </p:ext>
              </p:extLst>
            </p:nvPr>
          </p:nvGraphicFramePr>
          <p:xfrm>
            <a:off x="6512739" y="4468410"/>
            <a:ext cx="230421" cy="405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48" name="Equation" r:id="rId8" imgW="139639" imgH="203112" progId="Equation.DSMT4">
                    <p:embed/>
                  </p:oleObj>
                </mc:Choice>
                <mc:Fallback>
                  <p:oleObj name="Equation" r:id="rId8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2739" y="4468410"/>
                          <a:ext cx="230421" cy="4055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7816770"/>
                </p:ext>
              </p:extLst>
            </p:nvPr>
          </p:nvGraphicFramePr>
          <p:xfrm>
            <a:off x="6526393" y="3356083"/>
            <a:ext cx="247490" cy="4016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49" name="Equation" r:id="rId10" imgW="152268" imgH="203024" progId="Equation.DSMT4">
                    <p:embed/>
                  </p:oleObj>
                </mc:Choice>
                <mc:Fallback>
                  <p:oleObj name="Equation" r:id="rId10" imgW="152268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6393" y="3356083"/>
                          <a:ext cx="247490" cy="4016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0081016"/>
                </p:ext>
              </p:extLst>
            </p:nvPr>
          </p:nvGraphicFramePr>
          <p:xfrm>
            <a:off x="8362941" y="4557241"/>
            <a:ext cx="254317" cy="407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50" name="Equation" r:id="rId12" imgW="152268" imgH="203024" progId="Equation.DSMT4">
                    <p:embed/>
                  </p:oleObj>
                </mc:Choice>
                <mc:Fallback>
                  <p:oleObj name="Equation" r:id="rId12" imgW="152268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62941" y="4557241"/>
                          <a:ext cx="254317" cy="4074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Полилиния 11"/>
            <p:cNvSpPr/>
            <p:nvPr/>
          </p:nvSpPr>
          <p:spPr>
            <a:xfrm>
              <a:off x="6485429" y="3027792"/>
              <a:ext cx="2010645" cy="799485"/>
            </a:xfrm>
            <a:custGeom>
              <a:avLst/>
              <a:gdLst>
                <a:gd name="connsiteX0" fmla="*/ 0 w 1869281"/>
                <a:gd name="connsiteY0" fmla="*/ 0 h 657225"/>
                <a:gd name="connsiteX1" fmla="*/ 571500 w 1869281"/>
                <a:gd name="connsiteY1" fmla="*/ 473869 h 657225"/>
                <a:gd name="connsiteX2" fmla="*/ 940593 w 1869281"/>
                <a:gd name="connsiteY2" fmla="*/ 657225 h 657225"/>
                <a:gd name="connsiteX3" fmla="*/ 1309687 w 1869281"/>
                <a:gd name="connsiteY3" fmla="*/ 473869 h 657225"/>
                <a:gd name="connsiteX4" fmla="*/ 1869281 w 1869281"/>
                <a:gd name="connsiteY4" fmla="*/ 2381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281" h="657225">
                  <a:moveTo>
                    <a:pt x="0" y="0"/>
                  </a:moveTo>
                  <a:cubicBezTo>
                    <a:pt x="207367" y="182166"/>
                    <a:pt x="414735" y="364332"/>
                    <a:pt x="571500" y="473869"/>
                  </a:cubicBezTo>
                  <a:cubicBezTo>
                    <a:pt x="728265" y="583406"/>
                    <a:pt x="817562" y="657225"/>
                    <a:pt x="940593" y="657225"/>
                  </a:cubicBezTo>
                  <a:cubicBezTo>
                    <a:pt x="1063624" y="657225"/>
                    <a:pt x="1154906" y="583010"/>
                    <a:pt x="1309687" y="473869"/>
                  </a:cubicBezTo>
                  <a:cubicBezTo>
                    <a:pt x="1464468" y="364728"/>
                    <a:pt x="1784747" y="91281"/>
                    <a:pt x="1869281" y="2381"/>
                  </a:cubicBezTo>
                </a:path>
              </a:pathLst>
            </a:cu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 flipV="1">
              <a:off x="6483722" y="4410476"/>
              <a:ext cx="2008938" cy="801417"/>
            </a:xfrm>
            <a:custGeom>
              <a:avLst/>
              <a:gdLst>
                <a:gd name="connsiteX0" fmla="*/ 0 w 1869281"/>
                <a:gd name="connsiteY0" fmla="*/ 0 h 657225"/>
                <a:gd name="connsiteX1" fmla="*/ 571500 w 1869281"/>
                <a:gd name="connsiteY1" fmla="*/ 473869 h 657225"/>
                <a:gd name="connsiteX2" fmla="*/ 940593 w 1869281"/>
                <a:gd name="connsiteY2" fmla="*/ 657225 h 657225"/>
                <a:gd name="connsiteX3" fmla="*/ 1309687 w 1869281"/>
                <a:gd name="connsiteY3" fmla="*/ 473869 h 657225"/>
                <a:gd name="connsiteX4" fmla="*/ 1869281 w 1869281"/>
                <a:gd name="connsiteY4" fmla="*/ 2381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281" h="657225">
                  <a:moveTo>
                    <a:pt x="0" y="0"/>
                  </a:moveTo>
                  <a:cubicBezTo>
                    <a:pt x="207367" y="182166"/>
                    <a:pt x="414735" y="364332"/>
                    <a:pt x="571500" y="473869"/>
                  </a:cubicBezTo>
                  <a:cubicBezTo>
                    <a:pt x="728265" y="583406"/>
                    <a:pt x="817562" y="657225"/>
                    <a:pt x="940593" y="657225"/>
                  </a:cubicBezTo>
                  <a:cubicBezTo>
                    <a:pt x="1063624" y="657225"/>
                    <a:pt x="1154906" y="583010"/>
                    <a:pt x="1309687" y="473869"/>
                  </a:cubicBezTo>
                  <a:cubicBezTo>
                    <a:pt x="1464468" y="364728"/>
                    <a:pt x="1784747" y="91281"/>
                    <a:pt x="1869281" y="2381"/>
                  </a:cubicBezTo>
                </a:path>
              </a:pathLst>
            </a:cu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6480308" y="3097312"/>
              <a:ext cx="2015766" cy="2060510"/>
            </a:xfrm>
            <a:prstGeom prst="line">
              <a:avLst/>
            </a:prstGeom>
            <a:ln w="15875"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6485429" y="3076070"/>
              <a:ext cx="2010645" cy="2081751"/>
            </a:xfrm>
            <a:prstGeom prst="line">
              <a:avLst/>
            </a:prstGeom>
            <a:ln w="15875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" name="Объект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2769208"/>
                </p:ext>
              </p:extLst>
            </p:nvPr>
          </p:nvGraphicFramePr>
          <p:xfrm>
            <a:off x="8376596" y="3155246"/>
            <a:ext cx="230421" cy="407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51" name="Equation" r:id="rId14" imgW="139639" imgH="203112" progId="Equation.DSMT4">
                    <p:embed/>
                  </p:oleObj>
                </mc:Choice>
                <mc:Fallback>
                  <p:oleObj name="Equation" r:id="rId14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76596" y="3155246"/>
                          <a:ext cx="230421" cy="4074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Прямая со стрелкой 16"/>
            <p:cNvCxnSpPr/>
            <p:nvPr/>
          </p:nvCxnSpPr>
          <p:spPr>
            <a:xfrm flipV="1">
              <a:off x="6633923" y="4700145"/>
              <a:ext cx="539358" cy="50788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V="1">
              <a:off x="7791153" y="3410154"/>
              <a:ext cx="539358" cy="50788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7714346" y="4601658"/>
              <a:ext cx="619578" cy="52912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H="1">
              <a:off x="7722880" y="3070276"/>
              <a:ext cx="549599" cy="54457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H="1" flipV="1">
              <a:off x="7876495" y="4410476"/>
              <a:ext cx="614458" cy="57933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flipH="1">
              <a:off x="6633923" y="4296540"/>
              <a:ext cx="614458" cy="61602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H="1" flipV="1">
              <a:off x="6627096" y="3338703"/>
              <a:ext cx="621286" cy="59285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H="1" flipV="1">
              <a:off x="6738040" y="3172626"/>
              <a:ext cx="621286" cy="55809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6"/>
            <p:cNvSpPr txBox="1">
              <a:spLocks noChangeArrowheads="1"/>
            </p:cNvSpPr>
            <p:nvPr/>
          </p:nvSpPr>
          <p:spPr bwMode="auto">
            <a:xfrm>
              <a:off x="7089647" y="3056759"/>
              <a:ext cx="858534" cy="3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sz="1400" i="1">
                  <a:cs typeface="Times New Roman" pitchFamily="18" charset="0"/>
                </a:rPr>
                <a:t>P</a:t>
              </a:r>
              <a:r>
                <a:rPr lang="en-US" sz="1400" i="1" baseline="-25000">
                  <a:cs typeface="Times New Roman" pitchFamily="18" charset="0"/>
                </a:rPr>
                <a:t>+</a:t>
              </a:r>
              <a:endParaRPr lang="ru-RU" sz="1400" i="1">
                <a:cs typeface="Times New Roman" pitchFamily="18" charset="0"/>
              </a:endParaRP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7425892" y="3153315"/>
              <a:ext cx="12971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Прямоугольник 39"/>
          <p:cNvSpPr/>
          <p:nvPr/>
        </p:nvSpPr>
        <p:spPr>
          <a:xfrm>
            <a:off x="107504" y="5229864"/>
            <a:ext cx="864096" cy="506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638" y="2420888"/>
            <a:ext cx="645492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Прямая со стрелкой 29"/>
          <p:cNvCxnSpPr/>
          <p:nvPr/>
        </p:nvCxnSpPr>
        <p:spPr>
          <a:xfrm>
            <a:off x="1873599" y="3789040"/>
            <a:ext cx="896339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2987823" y="4881499"/>
            <a:ext cx="6122739" cy="41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flipH="1" flipV="1">
            <a:off x="2843808" y="2444521"/>
            <a:ext cx="242293" cy="2469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991" y="-97651"/>
            <a:ext cx="910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Объект 2"/>
          <p:cNvSpPr txBox="1">
            <a:spLocks/>
          </p:cNvSpPr>
          <p:nvPr/>
        </p:nvSpPr>
        <p:spPr>
          <a:xfrm>
            <a:off x="35496" y="415205"/>
            <a:ext cx="9210928" cy="3085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LZSM transitions can display: constructive enhancement, destructive suppression, and occupation conservation</a:t>
            </a:r>
          </a:p>
        </p:txBody>
      </p:sp>
    </p:spTree>
    <p:extLst>
      <p:ext uri="{BB962C8B-B14F-4D97-AF65-F5344CB8AC3E}">
        <p14:creationId xmlns:p14="http://schemas.microsoft.com/office/powerpoint/2010/main" val="2694693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415205"/>
            <a:ext cx="9210928" cy="308580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LZSM transitions can display: constructive enhancement, destructive suppression, and occupation conservation</a:t>
            </a: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 avoided-level crossing includes adiabatic evolution,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non-adiabatic transitions, and quantum interference. </a:t>
            </a:r>
          </a:p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LZSM model is an important tool for characterizing and controlling quantum systems.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3581599" y="3649311"/>
            <a:ext cx="2136950" cy="2433216"/>
            <a:chOff x="6480308" y="2971790"/>
            <a:chExt cx="2136950" cy="2433216"/>
          </a:xfrm>
        </p:grpSpPr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7186936" y="3908384"/>
              <a:ext cx="283334" cy="41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l-GR" sz="1600">
                  <a:latin typeface="Cambria" pitchFamily="18" charset="0"/>
                </a:rPr>
                <a:t>Δ</a:t>
              </a:r>
              <a:endParaRPr lang="ru-RU" sz="1600">
                <a:latin typeface="Cambria" pitchFamily="18" charset="0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 bwMode="auto">
            <a:xfrm flipV="1">
              <a:off x="7492459" y="3831139"/>
              <a:ext cx="1706" cy="56968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0199237"/>
                </p:ext>
              </p:extLst>
            </p:nvPr>
          </p:nvGraphicFramePr>
          <p:xfrm>
            <a:off x="6756815" y="4910638"/>
            <a:ext cx="293575" cy="494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34" name="Equation" r:id="rId4" imgW="165028" imgH="228501" progId="Equation.DSMT4">
                    <p:embed/>
                  </p:oleObj>
                </mc:Choice>
                <mc:Fallback>
                  <p:oleObj name="Equation" r:id="rId4" imgW="165028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6815" y="4910638"/>
                          <a:ext cx="293575" cy="4943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7090611"/>
                </p:ext>
              </p:extLst>
            </p:nvPr>
          </p:nvGraphicFramePr>
          <p:xfrm>
            <a:off x="6862638" y="2971790"/>
            <a:ext cx="293575" cy="490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35" name="Equation" r:id="rId6" imgW="165028" imgH="228501" progId="Equation.DSMT4">
                    <p:embed/>
                  </p:oleObj>
                </mc:Choice>
                <mc:Fallback>
                  <p:oleObj name="Equation" r:id="rId6" imgW="165028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2638" y="2971790"/>
                          <a:ext cx="293575" cy="4905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2529242"/>
                </p:ext>
              </p:extLst>
            </p:nvPr>
          </p:nvGraphicFramePr>
          <p:xfrm>
            <a:off x="6512739" y="4468410"/>
            <a:ext cx="230421" cy="405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36" name="Equation" r:id="rId8" imgW="139639" imgH="203112" progId="Equation.DSMT4">
                    <p:embed/>
                  </p:oleObj>
                </mc:Choice>
                <mc:Fallback>
                  <p:oleObj name="Equation" r:id="rId8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2739" y="4468410"/>
                          <a:ext cx="230421" cy="4055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3420905"/>
                </p:ext>
              </p:extLst>
            </p:nvPr>
          </p:nvGraphicFramePr>
          <p:xfrm>
            <a:off x="6526393" y="3356083"/>
            <a:ext cx="247490" cy="4016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37" name="Equation" r:id="rId10" imgW="152268" imgH="203024" progId="Equation.DSMT4">
                    <p:embed/>
                  </p:oleObj>
                </mc:Choice>
                <mc:Fallback>
                  <p:oleObj name="Equation" r:id="rId10" imgW="152268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6393" y="3356083"/>
                          <a:ext cx="247490" cy="4016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4988640"/>
                </p:ext>
              </p:extLst>
            </p:nvPr>
          </p:nvGraphicFramePr>
          <p:xfrm>
            <a:off x="8362941" y="4557241"/>
            <a:ext cx="254317" cy="407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38" name="Equation" r:id="rId12" imgW="152268" imgH="203024" progId="Equation.DSMT4">
                    <p:embed/>
                  </p:oleObj>
                </mc:Choice>
                <mc:Fallback>
                  <p:oleObj name="Equation" r:id="rId12" imgW="152268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62941" y="4557241"/>
                          <a:ext cx="254317" cy="4074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Полилиния 11"/>
            <p:cNvSpPr/>
            <p:nvPr/>
          </p:nvSpPr>
          <p:spPr>
            <a:xfrm>
              <a:off x="6485429" y="3027792"/>
              <a:ext cx="2010645" cy="799485"/>
            </a:xfrm>
            <a:custGeom>
              <a:avLst/>
              <a:gdLst>
                <a:gd name="connsiteX0" fmla="*/ 0 w 1869281"/>
                <a:gd name="connsiteY0" fmla="*/ 0 h 657225"/>
                <a:gd name="connsiteX1" fmla="*/ 571500 w 1869281"/>
                <a:gd name="connsiteY1" fmla="*/ 473869 h 657225"/>
                <a:gd name="connsiteX2" fmla="*/ 940593 w 1869281"/>
                <a:gd name="connsiteY2" fmla="*/ 657225 h 657225"/>
                <a:gd name="connsiteX3" fmla="*/ 1309687 w 1869281"/>
                <a:gd name="connsiteY3" fmla="*/ 473869 h 657225"/>
                <a:gd name="connsiteX4" fmla="*/ 1869281 w 1869281"/>
                <a:gd name="connsiteY4" fmla="*/ 2381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281" h="657225">
                  <a:moveTo>
                    <a:pt x="0" y="0"/>
                  </a:moveTo>
                  <a:cubicBezTo>
                    <a:pt x="207367" y="182166"/>
                    <a:pt x="414735" y="364332"/>
                    <a:pt x="571500" y="473869"/>
                  </a:cubicBezTo>
                  <a:cubicBezTo>
                    <a:pt x="728265" y="583406"/>
                    <a:pt x="817562" y="657225"/>
                    <a:pt x="940593" y="657225"/>
                  </a:cubicBezTo>
                  <a:cubicBezTo>
                    <a:pt x="1063624" y="657225"/>
                    <a:pt x="1154906" y="583010"/>
                    <a:pt x="1309687" y="473869"/>
                  </a:cubicBezTo>
                  <a:cubicBezTo>
                    <a:pt x="1464468" y="364728"/>
                    <a:pt x="1784747" y="91281"/>
                    <a:pt x="1869281" y="2381"/>
                  </a:cubicBezTo>
                </a:path>
              </a:pathLst>
            </a:cu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 flipV="1">
              <a:off x="6483722" y="4410476"/>
              <a:ext cx="2008938" cy="801417"/>
            </a:xfrm>
            <a:custGeom>
              <a:avLst/>
              <a:gdLst>
                <a:gd name="connsiteX0" fmla="*/ 0 w 1869281"/>
                <a:gd name="connsiteY0" fmla="*/ 0 h 657225"/>
                <a:gd name="connsiteX1" fmla="*/ 571500 w 1869281"/>
                <a:gd name="connsiteY1" fmla="*/ 473869 h 657225"/>
                <a:gd name="connsiteX2" fmla="*/ 940593 w 1869281"/>
                <a:gd name="connsiteY2" fmla="*/ 657225 h 657225"/>
                <a:gd name="connsiteX3" fmla="*/ 1309687 w 1869281"/>
                <a:gd name="connsiteY3" fmla="*/ 473869 h 657225"/>
                <a:gd name="connsiteX4" fmla="*/ 1869281 w 1869281"/>
                <a:gd name="connsiteY4" fmla="*/ 2381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281" h="657225">
                  <a:moveTo>
                    <a:pt x="0" y="0"/>
                  </a:moveTo>
                  <a:cubicBezTo>
                    <a:pt x="207367" y="182166"/>
                    <a:pt x="414735" y="364332"/>
                    <a:pt x="571500" y="473869"/>
                  </a:cubicBezTo>
                  <a:cubicBezTo>
                    <a:pt x="728265" y="583406"/>
                    <a:pt x="817562" y="657225"/>
                    <a:pt x="940593" y="657225"/>
                  </a:cubicBezTo>
                  <a:cubicBezTo>
                    <a:pt x="1063624" y="657225"/>
                    <a:pt x="1154906" y="583010"/>
                    <a:pt x="1309687" y="473869"/>
                  </a:cubicBezTo>
                  <a:cubicBezTo>
                    <a:pt x="1464468" y="364728"/>
                    <a:pt x="1784747" y="91281"/>
                    <a:pt x="1869281" y="2381"/>
                  </a:cubicBezTo>
                </a:path>
              </a:pathLst>
            </a:cu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6480308" y="3097312"/>
              <a:ext cx="2015766" cy="2060510"/>
            </a:xfrm>
            <a:prstGeom prst="line">
              <a:avLst/>
            </a:prstGeom>
            <a:ln w="15875"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6485429" y="3076070"/>
              <a:ext cx="2010645" cy="2081751"/>
            </a:xfrm>
            <a:prstGeom prst="line">
              <a:avLst/>
            </a:prstGeom>
            <a:ln w="15875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" name="Объект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890470"/>
                </p:ext>
              </p:extLst>
            </p:nvPr>
          </p:nvGraphicFramePr>
          <p:xfrm>
            <a:off x="8376596" y="3155246"/>
            <a:ext cx="230421" cy="407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39" name="Equation" r:id="rId14" imgW="139639" imgH="203112" progId="Equation.DSMT4">
                    <p:embed/>
                  </p:oleObj>
                </mc:Choice>
                <mc:Fallback>
                  <p:oleObj name="Equation" r:id="rId14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76596" y="3155246"/>
                          <a:ext cx="230421" cy="4074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Прямая со стрелкой 16"/>
            <p:cNvCxnSpPr/>
            <p:nvPr/>
          </p:nvCxnSpPr>
          <p:spPr>
            <a:xfrm flipV="1">
              <a:off x="6633923" y="4700145"/>
              <a:ext cx="539358" cy="50788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V="1">
              <a:off x="7791153" y="3410154"/>
              <a:ext cx="539358" cy="50788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7714346" y="4601658"/>
              <a:ext cx="619578" cy="52912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H="1">
              <a:off x="7722880" y="3070276"/>
              <a:ext cx="549599" cy="54457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H="1" flipV="1">
              <a:off x="7876495" y="4410476"/>
              <a:ext cx="614458" cy="57933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flipH="1">
              <a:off x="6633923" y="4296540"/>
              <a:ext cx="614458" cy="61602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H="1" flipV="1">
              <a:off x="6627096" y="3338703"/>
              <a:ext cx="621286" cy="59285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H="1" flipV="1">
              <a:off x="6738040" y="3172626"/>
              <a:ext cx="621286" cy="55809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6"/>
            <p:cNvSpPr txBox="1">
              <a:spLocks noChangeArrowheads="1"/>
            </p:cNvSpPr>
            <p:nvPr/>
          </p:nvSpPr>
          <p:spPr bwMode="auto">
            <a:xfrm>
              <a:off x="7089647" y="3056759"/>
              <a:ext cx="858534" cy="3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sz="1400" i="1">
                  <a:cs typeface="Times New Roman" pitchFamily="18" charset="0"/>
                </a:rPr>
                <a:t>P</a:t>
              </a:r>
              <a:r>
                <a:rPr lang="en-US" sz="1400" i="1" baseline="-25000">
                  <a:cs typeface="Times New Roman" pitchFamily="18" charset="0"/>
                </a:rPr>
                <a:t>+</a:t>
              </a:r>
              <a:endParaRPr lang="ru-RU" sz="1400" i="1">
                <a:cs typeface="Times New Roman" pitchFamily="18" charset="0"/>
              </a:endParaRP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7425892" y="3141123"/>
              <a:ext cx="12971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69388"/>
            <a:ext cx="3467162" cy="250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3"/>
          <a:stretch/>
        </p:blipFill>
        <p:spPr bwMode="auto">
          <a:xfrm>
            <a:off x="990" y="3554572"/>
            <a:ext cx="2513781" cy="268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Прямая со стрелкой 29"/>
          <p:cNvCxnSpPr/>
          <p:nvPr/>
        </p:nvCxnSpPr>
        <p:spPr>
          <a:xfrm flipH="1">
            <a:off x="2699195" y="4791570"/>
            <a:ext cx="689076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28" idx="1"/>
          </p:cNvCxnSpPr>
          <p:nvPr/>
        </p:nvCxnSpPr>
        <p:spPr>
          <a:xfrm>
            <a:off x="5373770" y="4821197"/>
            <a:ext cx="710398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07504" y="5355436"/>
            <a:ext cx="864096" cy="506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1592" y="5930837"/>
            <a:ext cx="2448272" cy="303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064420" y="4854994"/>
            <a:ext cx="360040" cy="98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8665370" y="3665498"/>
            <a:ext cx="875182" cy="797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9017794" y="3670264"/>
            <a:ext cx="0" cy="817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8664550" y="3671977"/>
            <a:ext cx="3493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6444208" y="5745036"/>
            <a:ext cx="2573586" cy="337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flipV="1">
            <a:off x="6084168" y="3569388"/>
            <a:ext cx="360040" cy="2203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991" y="-97651"/>
            <a:ext cx="9109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1">
            <a:extLst>
              <a:ext uri="{FF2B5EF4-FFF2-40B4-BE49-F238E27FC236}">
                <a16:creationId xmlns="" xmlns:a16="http://schemas.microsoft.com/office/drawing/2014/main" id="{6E4B6622-615B-4C75-8973-D1C675660278}"/>
              </a:ext>
            </a:extLst>
          </p:cNvPr>
          <p:cNvSpPr/>
          <p:nvPr/>
        </p:nvSpPr>
        <p:spPr>
          <a:xfrm>
            <a:off x="746651" y="6163767"/>
            <a:ext cx="8137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For details see:   O. V.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</a:rPr>
              <a:t>Ivakhnenko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, S. N. Shevchenko, F. Nori, </a:t>
            </a:r>
          </a:p>
          <a:p>
            <a:r>
              <a:rPr lang="en-US" sz="1400" b="1" dirty="0">
                <a:solidFill>
                  <a:srgbClr val="C00000"/>
                </a:solidFill>
              </a:rPr>
              <a:t>"Quantum Control via Landau-Zener-</a:t>
            </a:r>
            <a:r>
              <a:rPr lang="en-US" sz="1400" b="1" dirty="0" err="1">
                <a:solidFill>
                  <a:srgbClr val="C00000"/>
                </a:solidFill>
              </a:rPr>
              <a:t>Stückelberg</a:t>
            </a:r>
            <a:r>
              <a:rPr lang="en-US" sz="1400" b="1" dirty="0">
                <a:solidFill>
                  <a:srgbClr val="C00000"/>
                </a:solidFill>
              </a:rPr>
              <a:t>-Majorana Transitions "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, in preparation (2022).</a:t>
            </a:r>
          </a:p>
        </p:txBody>
      </p:sp>
    </p:spTree>
    <p:extLst>
      <p:ext uri="{BB962C8B-B14F-4D97-AF65-F5344CB8AC3E}">
        <p14:creationId xmlns:p14="http://schemas.microsoft.com/office/powerpoint/2010/main" val="343197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24" y="716346"/>
            <a:ext cx="5942844" cy="6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4168" y="4725144"/>
            <a:ext cx="3168352" cy="86409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Qubit state: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uk-UA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uk-UA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uk-UA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uk-UA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AutoShape 2" descr="ÐÐ°ÑÑÐ¸Ð½ÐºÐ¸ Ð¿Ð¾ Ð·Ð°Ð¿ÑÐ¾ÑÑ ÑÑÐµÑÐ° Ð±Ð»Ð¾Ñ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ÑÑÐµÑÐ° Ð±Ð»Ð¾ÑÐ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ÑÑÐµÑÐ° Ð±Ð»Ð¾ÑÐ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556703"/>
              </p:ext>
            </p:extLst>
          </p:nvPr>
        </p:nvGraphicFramePr>
        <p:xfrm>
          <a:off x="7235701" y="4869160"/>
          <a:ext cx="17287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6" name="Equation" r:id="rId5" imgW="990360" imgH="253800" progId="Equation.DSMT4">
                  <p:embed/>
                </p:oleObj>
              </mc:Choice>
              <mc:Fallback>
                <p:oleObj name="Equation" r:id="rId5" imgW="990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701" y="4869160"/>
                        <a:ext cx="1728787" cy="4429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987824" y="-27384"/>
            <a:ext cx="3118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Two-Level Systems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28184" y="5872228"/>
            <a:ext cx="21342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Hamiltonian of a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qubit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787" y="6253792"/>
            <a:ext cx="3973342" cy="57382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271338" y="476672"/>
            <a:ext cx="44527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Many different systems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behave 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 driven qubits</a:t>
            </a:r>
            <a:endParaRPr lang="uk-UA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84168" y="2117174"/>
            <a:ext cx="30243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Two-level systems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are important in quantum mechanics.  </a:t>
            </a: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When driven, such systems experience </a:t>
            </a:r>
            <a:r>
              <a:rPr lang="en-US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transitions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which are important for both system characterization and control.</a:t>
            </a: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36239" y="-45995"/>
            <a:ext cx="899592" cy="365125"/>
          </a:xfrm>
        </p:spPr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fld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3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3175" y="2197285"/>
            <a:ext cx="2016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Energy difference: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5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3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36239" y="-45995"/>
            <a:ext cx="899592" cy="365125"/>
          </a:xfrm>
        </p:spPr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fld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6525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899592" y="20073"/>
            <a:ext cx="5296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Energy levels of two-level system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62" y="1613312"/>
            <a:ext cx="2386906" cy="53789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749" y="2169748"/>
            <a:ext cx="3652523" cy="37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3950972"/>
            <a:ext cx="108921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86" y="860083"/>
            <a:ext cx="3367632" cy="497623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349581" y="789997"/>
            <a:ext cx="2261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We solve the “adiabatic”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Schrödinger equation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54814" y="1684067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Thus, we obtain the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adiabatic energy levels: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-4212976" y="2691776"/>
            <a:ext cx="13393488" cy="4248472"/>
            <a:chOff x="-4068763" y="31750"/>
            <a:chExt cx="12457113" cy="3492500"/>
          </a:xfrm>
        </p:grpSpPr>
        <p:sp>
          <p:nvSpPr>
            <p:cNvPr id="34" name="TextBox 6"/>
            <p:cNvSpPr txBox="1">
              <a:spLocks noChangeArrowheads="1"/>
            </p:cNvSpPr>
            <p:nvPr/>
          </p:nvSpPr>
          <p:spPr bwMode="auto">
            <a:xfrm>
              <a:off x="149225" y="31750"/>
              <a:ext cx="2159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sz="1400" i="1">
                  <a:latin typeface="Cambria" pitchFamily="18" charset="0"/>
                </a:rPr>
                <a:t>E</a:t>
              </a:r>
              <a:endParaRPr lang="ru-RU" sz="1400" i="1">
                <a:latin typeface="Cambria" pitchFamily="18" charset="0"/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 bwMode="auto">
            <a:xfrm>
              <a:off x="103188" y="2251075"/>
              <a:ext cx="216058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 bwMode="auto">
            <a:xfrm flipV="1">
              <a:off x="103188" y="80963"/>
              <a:ext cx="4762" cy="334803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6"/>
            <p:cNvSpPr txBox="1">
              <a:spLocks noChangeArrowheads="1"/>
            </p:cNvSpPr>
            <p:nvPr/>
          </p:nvSpPr>
          <p:spPr bwMode="auto">
            <a:xfrm>
              <a:off x="841375" y="1023938"/>
              <a:ext cx="2635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l-GR" sz="1600">
                  <a:latin typeface="Cambria" pitchFamily="18" charset="0"/>
                </a:rPr>
                <a:t>Δ</a:t>
              </a:r>
              <a:endParaRPr lang="ru-RU" sz="1600">
                <a:latin typeface="Cambria" pitchFamily="18" charset="0"/>
              </a:endParaRPr>
            </a:p>
          </p:txBody>
        </p:sp>
        <p:cxnSp>
          <p:nvCxnSpPr>
            <p:cNvPr id="38" name="Прямая со стрелкой 37"/>
            <p:cNvCxnSpPr/>
            <p:nvPr/>
          </p:nvCxnSpPr>
          <p:spPr bwMode="auto">
            <a:xfrm flipV="1">
              <a:off x="1138238" y="960438"/>
              <a:ext cx="1587" cy="4683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9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7718724"/>
                </p:ext>
              </p:extLst>
            </p:nvPr>
          </p:nvGraphicFramePr>
          <p:xfrm>
            <a:off x="441325" y="1847850"/>
            <a:ext cx="27305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04" name="Equation" r:id="rId7" imgW="165028" imgH="228501" progId="Equation.DSMT4">
                    <p:embed/>
                  </p:oleObj>
                </mc:Choice>
                <mc:Fallback>
                  <p:oleObj name="Equation" r:id="rId7" imgW="165028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25" y="1847850"/>
                          <a:ext cx="27305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6080962"/>
                </p:ext>
              </p:extLst>
            </p:nvPr>
          </p:nvGraphicFramePr>
          <p:xfrm>
            <a:off x="539750" y="254000"/>
            <a:ext cx="273050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05" name="Equation" r:id="rId9" imgW="165028" imgH="228501" progId="Equation.DSMT4">
                    <p:embed/>
                  </p:oleObj>
                </mc:Choice>
                <mc:Fallback>
                  <p:oleObj name="Equation" r:id="rId9" imgW="165028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750" y="254000"/>
                          <a:ext cx="273050" cy="40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8706816"/>
                </p:ext>
              </p:extLst>
            </p:nvPr>
          </p:nvGraphicFramePr>
          <p:xfrm>
            <a:off x="214313" y="1484313"/>
            <a:ext cx="214312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06" name="Equation" r:id="rId11" imgW="139639" imgH="203112" progId="Equation.DSMT4">
                    <p:embed/>
                  </p:oleObj>
                </mc:Choice>
                <mc:Fallback>
                  <p:oleObj name="Equation" r:id="rId11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313" y="1484313"/>
                          <a:ext cx="214312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Объект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7053619"/>
                </p:ext>
              </p:extLst>
            </p:nvPr>
          </p:nvGraphicFramePr>
          <p:xfrm>
            <a:off x="227013" y="569913"/>
            <a:ext cx="230187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07" name="Equation" r:id="rId13" imgW="152268" imgH="203024" progId="Equation.DSMT4">
                    <p:embed/>
                  </p:oleObj>
                </mc:Choice>
                <mc:Fallback>
                  <p:oleObj name="Equation" r:id="rId13" imgW="152268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013" y="569913"/>
                          <a:ext cx="230187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Объект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4449400"/>
                </p:ext>
              </p:extLst>
            </p:nvPr>
          </p:nvGraphicFramePr>
          <p:xfrm>
            <a:off x="1935163" y="1557338"/>
            <a:ext cx="236537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08" name="Equation" r:id="rId15" imgW="152268" imgH="203024" progId="Equation.DSMT4">
                    <p:embed/>
                  </p:oleObj>
                </mc:Choice>
                <mc:Fallback>
                  <p:oleObj name="Equation" r:id="rId15" imgW="152268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5163" y="1557338"/>
                          <a:ext cx="236537" cy="334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Полилиния 43"/>
            <p:cNvSpPr/>
            <p:nvPr/>
          </p:nvSpPr>
          <p:spPr>
            <a:xfrm>
              <a:off x="188913" y="300038"/>
              <a:ext cx="1870075" cy="657225"/>
            </a:xfrm>
            <a:custGeom>
              <a:avLst/>
              <a:gdLst>
                <a:gd name="connsiteX0" fmla="*/ 0 w 1869281"/>
                <a:gd name="connsiteY0" fmla="*/ 0 h 657225"/>
                <a:gd name="connsiteX1" fmla="*/ 571500 w 1869281"/>
                <a:gd name="connsiteY1" fmla="*/ 473869 h 657225"/>
                <a:gd name="connsiteX2" fmla="*/ 940593 w 1869281"/>
                <a:gd name="connsiteY2" fmla="*/ 657225 h 657225"/>
                <a:gd name="connsiteX3" fmla="*/ 1309687 w 1869281"/>
                <a:gd name="connsiteY3" fmla="*/ 473869 h 657225"/>
                <a:gd name="connsiteX4" fmla="*/ 1869281 w 1869281"/>
                <a:gd name="connsiteY4" fmla="*/ 2381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281" h="657225">
                  <a:moveTo>
                    <a:pt x="0" y="0"/>
                  </a:moveTo>
                  <a:cubicBezTo>
                    <a:pt x="207367" y="182166"/>
                    <a:pt x="414735" y="364332"/>
                    <a:pt x="571500" y="473869"/>
                  </a:cubicBezTo>
                  <a:cubicBezTo>
                    <a:pt x="728265" y="583406"/>
                    <a:pt x="817562" y="657225"/>
                    <a:pt x="940593" y="657225"/>
                  </a:cubicBezTo>
                  <a:cubicBezTo>
                    <a:pt x="1063624" y="657225"/>
                    <a:pt x="1154906" y="583010"/>
                    <a:pt x="1309687" y="473869"/>
                  </a:cubicBezTo>
                  <a:cubicBezTo>
                    <a:pt x="1464468" y="364728"/>
                    <a:pt x="1784747" y="91281"/>
                    <a:pt x="1869281" y="2381"/>
                  </a:cubicBezTo>
                </a:path>
              </a:pathLst>
            </a:cu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Полилиния 44"/>
            <p:cNvSpPr/>
            <p:nvPr/>
          </p:nvSpPr>
          <p:spPr>
            <a:xfrm flipV="1">
              <a:off x="187325" y="1436688"/>
              <a:ext cx="1868488" cy="658812"/>
            </a:xfrm>
            <a:custGeom>
              <a:avLst/>
              <a:gdLst>
                <a:gd name="connsiteX0" fmla="*/ 0 w 1869281"/>
                <a:gd name="connsiteY0" fmla="*/ 0 h 657225"/>
                <a:gd name="connsiteX1" fmla="*/ 571500 w 1869281"/>
                <a:gd name="connsiteY1" fmla="*/ 473869 h 657225"/>
                <a:gd name="connsiteX2" fmla="*/ 940593 w 1869281"/>
                <a:gd name="connsiteY2" fmla="*/ 657225 h 657225"/>
                <a:gd name="connsiteX3" fmla="*/ 1309687 w 1869281"/>
                <a:gd name="connsiteY3" fmla="*/ 473869 h 657225"/>
                <a:gd name="connsiteX4" fmla="*/ 1869281 w 1869281"/>
                <a:gd name="connsiteY4" fmla="*/ 2381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281" h="657225">
                  <a:moveTo>
                    <a:pt x="0" y="0"/>
                  </a:moveTo>
                  <a:cubicBezTo>
                    <a:pt x="207367" y="182166"/>
                    <a:pt x="414735" y="364332"/>
                    <a:pt x="571500" y="473869"/>
                  </a:cubicBezTo>
                  <a:cubicBezTo>
                    <a:pt x="728265" y="583406"/>
                    <a:pt x="817562" y="657225"/>
                    <a:pt x="940593" y="657225"/>
                  </a:cubicBezTo>
                  <a:cubicBezTo>
                    <a:pt x="1063624" y="657225"/>
                    <a:pt x="1154906" y="583010"/>
                    <a:pt x="1309687" y="473869"/>
                  </a:cubicBezTo>
                  <a:cubicBezTo>
                    <a:pt x="1464468" y="364728"/>
                    <a:pt x="1784747" y="91281"/>
                    <a:pt x="1869281" y="2381"/>
                  </a:cubicBezTo>
                </a:path>
              </a:pathLst>
            </a:cu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184150" y="357188"/>
              <a:ext cx="1874838" cy="1693862"/>
            </a:xfrm>
            <a:prstGeom prst="line">
              <a:avLst/>
            </a:prstGeom>
            <a:ln w="15875"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188913" y="339725"/>
              <a:ext cx="1870075" cy="1711325"/>
            </a:xfrm>
            <a:prstGeom prst="line">
              <a:avLst/>
            </a:prstGeom>
            <a:ln w="15875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8" name="Объект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692951"/>
                </p:ext>
              </p:extLst>
            </p:nvPr>
          </p:nvGraphicFramePr>
          <p:xfrm>
            <a:off x="1947863" y="404813"/>
            <a:ext cx="214312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09" name="Equation" r:id="rId17" imgW="139639" imgH="203112" progId="Equation.DSMT4">
                    <p:embed/>
                  </p:oleObj>
                </mc:Choice>
                <mc:Fallback>
                  <p:oleObj name="Equation" r:id="rId17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7863" y="404813"/>
                          <a:ext cx="214312" cy="334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9" name="Прямая со стрелкой 48"/>
            <p:cNvCxnSpPr/>
            <p:nvPr/>
          </p:nvCxnSpPr>
          <p:spPr>
            <a:xfrm flipV="1">
              <a:off x="327025" y="1674813"/>
              <a:ext cx="501650" cy="41751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 flipV="1">
              <a:off x="1404938" y="614363"/>
              <a:ext cx="500062" cy="41751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>
              <a:off x="1331913" y="1593850"/>
              <a:ext cx="576262" cy="43497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6"/>
            <p:cNvSpPr txBox="1">
              <a:spLocks noChangeArrowheads="1"/>
            </p:cNvSpPr>
            <p:nvPr/>
          </p:nvSpPr>
          <p:spPr bwMode="auto">
            <a:xfrm>
              <a:off x="2817813" y="31750"/>
              <a:ext cx="2159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sz="1400" i="1">
                  <a:latin typeface="Cambria" pitchFamily="18" charset="0"/>
                </a:rPr>
                <a:t>E</a:t>
              </a:r>
              <a:endParaRPr lang="ru-RU" sz="1400" i="1">
                <a:latin typeface="Cambria" pitchFamily="18" charset="0"/>
              </a:endParaRPr>
            </a:p>
          </p:txBody>
        </p:sp>
        <p:cxnSp>
          <p:nvCxnSpPr>
            <p:cNvPr id="53" name="Прямая со стрелкой 52"/>
            <p:cNvCxnSpPr/>
            <p:nvPr/>
          </p:nvCxnSpPr>
          <p:spPr bwMode="auto">
            <a:xfrm>
              <a:off x="2771775" y="2251075"/>
              <a:ext cx="216058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 bwMode="auto">
            <a:xfrm flipV="1">
              <a:off x="2771775" y="80963"/>
              <a:ext cx="4763" cy="334803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6"/>
            <p:cNvSpPr txBox="1">
              <a:spLocks noChangeArrowheads="1"/>
            </p:cNvSpPr>
            <p:nvPr/>
          </p:nvSpPr>
          <p:spPr bwMode="auto">
            <a:xfrm>
              <a:off x="4718050" y="1906588"/>
              <a:ext cx="6461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l-GR" sz="1800" i="1">
                  <a:cs typeface="Times New Roman" pitchFamily="18" charset="0"/>
                </a:rPr>
                <a:t>ε</a:t>
              </a:r>
              <a:r>
                <a:rPr lang="en-US" sz="1800" i="1">
                  <a:cs typeface="Times New Roman" pitchFamily="18" charset="0"/>
                </a:rPr>
                <a:t>(t)</a:t>
              </a:r>
              <a:endParaRPr lang="ru-RU" sz="1800" baseline="-25000">
                <a:cs typeface="Times New Roman" pitchFamily="18" charset="0"/>
              </a:endParaRPr>
            </a:p>
          </p:txBody>
        </p:sp>
        <p:sp>
          <p:nvSpPr>
            <p:cNvPr id="56" name="TextBox 6"/>
            <p:cNvSpPr txBox="1">
              <a:spLocks noChangeArrowheads="1"/>
            </p:cNvSpPr>
            <p:nvPr/>
          </p:nvSpPr>
          <p:spPr bwMode="auto">
            <a:xfrm>
              <a:off x="3509963" y="1023938"/>
              <a:ext cx="2635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l-GR" sz="1600">
                  <a:latin typeface="Cambria" pitchFamily="18" charset="0"/>
                </a:rPr>
                <a:t>Δ</a:t>
              </a:r>
              <a:endParaRPr lang="ru-RU" sz="1600">
                <a:latin typeface="Cambria" pitchFamily="18" charset="0"/>
              </a:endParaRPr>
            </a:p>
          </p:txBody>
        </p:sp>
        <p:cxnSp>
          <p:nvCxnSpPr>
            <p:cNvPr id="57" name="Прямая со стрелкой 56"/>
            <p:cNvCxnSpPr/>
            <p:nvPr/>
          </p:nvCxnSpPr>
          <p:spPr bwMode="auto">
            <a:xfrm flipV="1">
              <a:off x="3794125" y="960438"/>
              <a:ext cx="1588" cy="4683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8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1009386"/>
                </p:ext>
              </p:extLst>
            </p:nvPr>
          </p:nvGraphicFramePr>
          <p:xfrm>
            <a:off x="3109913" y="1847850"/>
            <a:ext cx="27305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10" name="Equation" r:id="rId19" imgW="165028" imgH="228501" progId="Equation.DSMT4">
                    <p:embed/>
                  </p:oleObj>
                </mc:Choice>
                <mc:Fallback>
                  <p:oleObj name="Equation" r:id="rId19" imgW="165028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9913" y="1847850"/>
                          <a:ext cx="27305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5610121"/>
                </p:ext>
              </p:extLst>
            </p:nvPr>
          </p:nvGraphicFramePr>
          <p:xfrm>
            <a:off x="3208338" y="254000"/>
            <a:ext cx="273050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11" name="Equation" r:id="rId20" imgW="165028" imgH="228501" progId="Equation.DSMT4">
                    <p:embed/>
                  </p:oleObj>
                </mc:Choice>
                <mc:Fallback>
                  <p:oleObj name="Equation" r:id="rId20" imgW="165028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8338" y="254000"/>
                          <a:ext cx="273050" cy="40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0099710"/>
                </p:ext>
              </p:extLst>
            </p:nvPr>
          </p:nvGraphicFramePr>
          <p:xfrm>
            <a:off x="2882900" y="1484313"/>
            <a:ext cx="214313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12" name="Equation" r:id="rId21" imgW="139639" imgH="203112" progId="Equation.DSMT4">
                    <p:embed/>
                  </p:oleObj>
                </mc:Choice>
                <mc:Fallback>
                  <p:oleObj name="Equation" r:id="rId21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2900" y="1484313"/>
                          <a:ext cx="214313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Объект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7556978"/>
                </p:ext>
              </p:extLst>
            </p:nvPr>
          </p:nvGraphicFramePr>
          <p:xfrm>
            <a:off x="2895600" y="569913"/>
            <a:ext cx="230188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13" name="Equation" r:id="rId22" imgW="152268" imgH="203024" progId="Equation.DSMT4">
                    <p:embed/>
                  </p:oleObj>
                </mc:Choice>
                <mc:Fallback>
                  <p:oleObj name="Equation" r:id="rId22" imgW="152268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600" y="569913"/>
                          <a:ext cx="230188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Объект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7117567"/>
                </p:ext>
              </p:extLst>
            </p:nvPr>
          </p:nvGraphicFramePr>
          <p:xfrm>
            <a:off x="4603750" y="1557338"/>
            <a:ext cx="236538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14" name="Equation" r:id="rId23" imgW="152268" imgH="203024" progId="Equation.DSMT4">
                    <p:embed/>
                  </p:oleObj>
                </mc:Choice>
                <mc:Fallback>
                  <p:oleObj name="Equation" r:id="rId23" imgW="152268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3750" y="1557338"/>
                          <a:ext cx="236538" cy="334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Полилиния 62"/>
            <p:cNvSpPr/>
            <p:nvPr/>
          </p:nvSpPr>
          <p:spPr>
            <a:xfrm>
              <a:off x="2857500" y="300038"/>
              <a:ext cx="1870075" cy="657225"/>
            </a:xfrm>
            <a:custGeom>
              <a:avLst/>
              <a:gdLst>
                <a:gd name="connsiteX0" fmla="*/ 0 w 1869281"/>
                <a:gd name="connsiteY0" fmla="*/ 0 h 657225"/>
                <a:gd name="connsiteX1" fmla="*/ 571500 w 1869281"/>
                <a:gd name="connsiteY1" fmla="*/ 473869 h 657225"/>
                <a:gd name="connsiteX2" fmla="*/ 940593 w 1869281"/>
                <a:gd name="connsiteY2" fmla="*/ 657225 h 657225"/>
                <a:gd name="connsiteX3" fmla="*/ 1309687 w 1869281"/>
                <a:gd name="connsiteY3" fmla="*/ 473869 h 657225"/>
                <a:gd name="connsiteX4" fmla="*/ 1869281 w 1869281"/>
                <a:gd name="connsiteY4" fmla="*/ 2381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281" h="657225">
                  <a:moveTo>
                    <a:pt x="0" y="0"/>
                  </a:moveTo>
                  <a:cubicBezTo>
                    <a:pt x="207367" y="182166"/>
                    <a:pt x="414735" y="364332"/>
                    <a:pt x="571500" y="473869"/>
                  </a:cubicBezTo>
                  <a:cubicBezTo>
                    <a:pt x="728265" y="583406"/>
                    <a:pt x="817562" y="657225"/>
                    <a:pt x="940593" y="657225"/>
                  </a:cubicBezTo>
                  <a:cubicBezTo>
                    <a:pt x="1063624" y="657225"/>
                    <a:pt x="1154906" y="583010"/>
                    <a:pt x="1309687" y="473869"/>
                  </a:cubicBezTo>
                  <a:cubicBezTo>
                    <a:pt x="1464468" y="364728"/>
                    <a:pt x="1784747" y="91281"/>
                    <a:pt x="1869281" y="2381"/>
                  </a:cubicBezTo>
                </a:path>
              </a:pathLst>
            </a:cu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Полилиния 63"/>
            <p:cNvSpPr/>
            <p:nvPr/>
          </p:nvSpPr>
          <p:spPr>
            <a:xfrm flipV="1">
              <a:off x="2855913" y="1436688"/>
              <a:ext cx="1868487" cy="658812"/>
            </a:xfrm>
            <a:custGeom>
              <a:avLst/>
              <a:gdLst>
                <a:gd name="connsiteX0" fmla="*/ 0 w 1869281"/>
                <a:gd name="connsiteY0" fmla="*/ 0 h 657225"/>
                <a:gd name="connsiteX1" fmla="*/ 571500 w 1869281"/>
                <a:gd name="connsiteY1" fmla="*/ 473869 h 657225"/>
                <a:gd name="connsiteX2" fmla="*/ 940593 w 1869281"/>
                <a:gd name="connsiteY2" fmla="*/ 657225 h 657225"/>
                <a:gd name="connsiteX3" fmla="*/ 1309687 w 1869281"/>
                <a:gd name="connsiteY3" fmla="*/ 473869 h 657225"/>
                <a:gd name="connsiteX4" fmla="*/ 1869281 w 1869281"/>
                <a:gd name="connsiteY4" fmla="*/ 2381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281" h="657225">
                  <a:moveTo>
                    <a:pt x="0" y="0"/>
                  </a:moveTo>
                  <a:cubicBezTo>
                    <a:pt x="207367" y="182166"/>
                    <a:pt x="414735" y="364332"/>
                    <a:pt x="571500" y="473869"/>
                  </a:cubicBezTo>
                  <a:cubicBezTo>
                    <a:pt x="728265" y="583406"/>
                    <a:pt x="817562" y="657225"/>
                    <a:pt x="940593" y="657225"/>
                  </a:cubicBezTo>
                  <a:cubicBezTo>
                    <a:pt x="1063624" y="657225"/>
                    <a:pt x="1154906" y="583010"/>
                    <a:pt x="1309687" y="473869"/>
                  </a:cubicBezTo>
                  <a:cubicBezTo>
                    <a:pt x="1464468" y="364728"/>
                    <a:pt x="1784747" y="91281"/>
                    <a:pt x="1869281" y="2381"/>
                  </a:cubicBezTo>
                </a:path>
              </a:pathLst>
            </a:cu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>
            <a:xfrm flipV="1">
              <a:off x="2852738" y="357188"/>
              <a:ext cx="1874837" cy="1693862"/>
            </a:xfrm>
            <a:prstGeom prst="line">
              <a:avLst/>
            </a:prstGeom>
            <a:ln w="15875"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2857500" y="339725"/>
              <a:ext cx="1870075" cy="1711325"/>
            </a:xfrm>
            <a:prstGeom prst="line">
              <a:avLst/>
            </a:prstGeom>
            <a:ln w="15875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7" name="Объект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7120671"/>
                </p:ext>
              </p:extLst>
            </p:nvPr>
          </p:nvGraphicFramePr>
          <p:xfrm>
            <a:off x="4616450" y="404813"/>
            <a:ext cx="214313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15" name="Equation" r:id="rId24" imgW="139639" imgH="203112" progId="Equation.DSMT4">
                    <p:embed/>
                  </p:oleObj>
                </mc:Choice>
                <mc:Fallback>
                  <p:oleObj name="Equation" r:id="rId24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6450" y="404813"/>
                          <a:ext cx="214313" cy="334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8" name="Прямая со стрелкой 67"/>
            <p:cNvCxnSpPr/>
            <p:nvPr/>
          </p:nvCxnSpPr>
          <p:spPr>
            <a:xfrm flipV="1">
              <a:off x="2995613" y="1674813"/>
              <a:ext cx="501650" cy="41751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 стрелкой 68"/>
            <p:cNvCxnSpPr/>
            <p:nvPr/>
          </p:nvCxnSpPr>
          <p:spPr>
            <a:xfrm flipV="1">
              <a:off x="4071938" y="614363"/>
              <a:ext cx="501650" cy="41751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 стрелкой 69"/>
            <p:cNvCxnSpPr/>
            <p:nvPr/>
          </p:nvCxnSpPr>
          <p:spPr>
            <a:xfrm>
              <a:off x="4000500" y="1593850"/>
              <a:ext cx="576263" cy="43497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 стрелкой 70"/>
            <p:cNvCxnSpPr/>
            <p:nvPr/>
          </p:nvCxnSpPr>
          <p:spPr>
            <a:xfrm flipH="1">
              <a:off x="4008438" y="334963"/>
              <a:ext cx="511175" cy="44767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/>
            <p:nvPr/>
          </p:nvCxnSpPr>
          <p:spPr>
            <a:xfrm flipH="1" flipV="1">
              <a:off x="4151313" y="1436688"/>
              <a:ext cx="571500" cy="47625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 стрелкой 72"/>
            <p:cNvCxnSpPr/>
            <p:nvPr/>
          </p:nvCxnSpPr>
          <p:spPr>
            <a:xfrm flipH="1">
              <a:off x="2995613" y="1343025"/>
              <a:ext cx="571500" cy="50641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/>
            <p:nvPr/>
          </p:nvCxnSpPr>
          <p:spPr>
            <a:xfrm flipH="1" flipV="1">
              <a:off x="2989263" y="555625"/>
              <a:ext cx="577850" cy="48736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6"/>
            <p:cNvSpPr txBox="1">
              <a:spLocks noChangeArrowheads="1"/>
            </p:cNvSpPr>
            <p:nvPr/>
          </p:nvSpPr>
          <p:spPr bwMode="auto">
            <a:xfrm>
              <a:off x="896938" y="80963"/>
              <a:ext cx="4635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sz="1400">
                  <a:cs typeface="Times New Roman" pitchFamily="18" charset="0"/>
                </a:rPr>
                <a:t>(a)</a:t>
              </a:r>
              <a:endParaRPr lang="ru-RU" sz="1400">
                <a:cs typeface="Times New Roman" pitchFamily="18" charset="0"/>
              </a:endParaRPr>
            </a:p>
          </p:txBody>
        </p:sp>
        <p:sp>
          <p:nvSpPr>
            <p:cNvPr id="76" name="TextBox 6"/>
            <p:cNvSpPr txBox="1">
              <a:spLocks noChangeArrowheads="1"/>
            </p:cNvSpPr>
            <p:nvPr/>
          </p:nvSpPr>
          <p:spPr bwMode="auto">
            <a:xfrm>
              <a:off x="3621088" y="80963"/>
              <a:ext cx="4635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sz="1400">
                  <a:cs typeface="Times New Roman" pitchFamily="18" charset="0"/>
                </a:rPr>
                <a:t>(b)</a:t>
              </a:r>
              <a:endParaRPr lang="ru-RU" sz="1400">
                <a:cs typeface="Times New Roman" pitchFamily="18" charset="0"/>
              </a:endParaRPr>
            </a:p>
          </p:txBody>
        </p:sp>
        <p:sp>
          <p:nvSpPr>
            <p:cNvPr id="77" name="TextBox 6"/>
            <p:cNvSpPr txBox="1">
              <a:spLocks noChangeArrowheads="1"/>
            </p:cNvSpPr>
            <p:nvPr/>
          </p:nvSpPr>
          <p:spPr bwMode="auto">
            <a:xfrm>
              <a:off x="193675" y="3213100"/>
              <a:ext cx="2159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sz="1400" i="1">
                  <a:cs typeface="Times New Roman" pitchFamily="18" charset="0"/>
                </a:rPr>
                <a:t>t</a:t>
              </a:r>
              <a:endParaRPr lang="ru-RU" sz="1400" i="1">
                <a:cs typeface="Times New Roman" pitchFamily="18" charset="0"/>
              </a:endParaRPr>
            </a:p>
          </p:txBody>
        </p:sp>
        <p:sp>
          <p:nvSpPr>
            <p:cNvPr id="78" name="TextBox 6"/>
            <p:cNvSpPr txBox="1">
              <a:spLocks noChangeArrowheads="1"/>
            </p:cNvSpPr>
            <p:nvPr/>
          </p:nvSpPr>
          <p:spPr bwMode="auto">
            <a:xfrm>
              <a:off x="2878138" y="3216275"/>
              <a:ext cx="2159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sz="1400" i="1">
                  <a:cs typeface="Times New Roman" pitchFamily="18" charset="0"/>
                </a:rPr>
                <a:t>t</a:t>
              </a:r>
              <a:endParaRPr lang="ru-RU" sz="1400" i="1">
                <a:cs typeface="Times New Roman" pitchFamily="18" charset="0"/>
              </a:endParaRPr>
            </a:p>
          </p:txBody>
        </p:sp>
        <p:cxnSp>
          <p:nvCxnSpPr>
            <p:cNvPr id="79" name="Прямая со стрелкой 78"/>
            <p:cNvCxnSpPr/>
            <p:nvPr/>
          </p:nvCxnSpPr>
          <p:spPr>
            <a:xfrm>
              <a:off x="114300" y="2266950"/>
              <a:ext cx="2047875" cy="1085850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Дуга 79"/>
            <p:cNvSpPr/>
            <p:nvPr/>
          </p:nvSpPr>
          <p:spPr>
            <a:xfrm>
              <a:off x="-4068763" y="2201863"/>
              <a:ext cx="8924926" cy="1016000"/>
            </a:xfrm>
            <a:prstGeom prst="arc">
              <a:avLst>
                <a:gd name="adj1" fmla="val 20990611"/>
                <a:gd name="adj2" fmla="val 611545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" name="TextBox 6"/>
            <p:cNvSpPr txBox="1">
              <a:spLocks noChangeArrowheads="1"/>
            </p:cNvSpPr>
            <p:nvPr/>
          </p:nvSpPr>
          <p:spPr bwMode="auto">
            <a:xfrm>
              <a:off x="2014538" y="1912938"/>
              <a:ext cx="64611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l-GR" sz="1800" i="1" dirty="0">
                  <a:cs typeface="Times New Roman" pitchFamily="18" charset="0"/>
                </a:rPr>
                <a:t>ε</a:t>
              </a:r>
              <a:r>
                <a:rPr lang="en-US" sz="1800" i="1" dirty="0">
                  <a:cs typeface="Times New Roman" pitchFamily="18" charset="0"/>
                </a:rPr>
                <a:t>(t)</a:t>
              </a:r>
              <a:endParaRPr lang="ru-RU" sz="1800" baseline="-25000" dirty="0">
                <a:cs typeface="Times New Roman" pitchFamily="18" charset="0"/>
              </a:endParaRPr>
            </a:p>
          </p:txBody>
        </p:sp>
        <p:cxnSp>
          <p:nvCxnSpPr>
            <p:cNvPr id="82" name="Прямая соединительная линия 81"/>
            <p:cNvCxnSpPr/>
            <p:nvPr/>
          </p:nvCxnSpPr>
          <p:spPr>
            <a:xfrm>
              <a:off x="1135063" y="2205038"/>
              <a:ext cx="0" cy="1158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3792538" y="2189163"/>
              <a:ext cx="0" cy="1174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6"/>
            <p:cNvSpPr txBox="1">
              <a:spLocks noChangeArrowheads="1"/>
            </p:cNvSpPr>
            <p:nvPr/>
          </p:nvSpPr>
          <p:spPr bwMode="auto">
            <a:xfrm>
              <a:off x="1027113" y="1963738"/>
              <a:ext cx="2159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sz="1400">
                  <a:cs typeface="Times New Roman" pitchFamily="18" charset="0"/>
                </a:rPr>
                <a:t>0</a:t>
              </a:r>
              <a:endParaRPr lang="ru-RU" sz="1400">
                <a:cs typeface="Times New Roman" pitchFamily="18" charset="0"/>
              </a:endParaRPr>
            </a:p>
          </p:txBody>
        </p:sp>
        <p:sp>
          <p:nvSpPr>
            <p:cNvPr id="85" name="TextBox 6"/>
            <p:cNvSpPr txBox="1">
              <a:spLocks noChangeArrowheads="1"/>
            </p:cNvSpPr>
            <p:nvPr/>
          </p:nvSpPr>
          <p:spPr bwMode="auto">
            <a:xfrm>
              <a:off x="3684588" y="1965325"/>
              <a:ext cx="2159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sz="1400">
                  <a:cs typeface="Times New Roman" pitchFamily="18" charset="0"/>
                </a:rPr>
                <a:t>0</a:t>
              </a:r>
              <a:endParaRPr lang="ru-RU" sz="1400">
                <a:cs typeface="Times New Roman" pitchFamily="18" charset="0"/>
              </a:endParaRPr>
            </a:p>
          </p:txBody>
        </p:sp>
        <p:sp>
          <p:nvSpPr>
            <p:cNvPr id="86" name="TextBox 6"/>
            <p:cNvSpPr txBox="1">
              <a:spLocks noChangeArrowheads="1"/>
            </p:cNvSpPr>
            <p:nvPr/>
          </p:nvSpPr>
          <p:spPr bwMode="auto">
            <a:xfrm>
              <a:off x="5842000" y="39688"/>
              <a:ext cx="2159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sz="1400" i="1">
                  <a:latin typeface="Cambria" pitchFamily="18" charset="0"/>
                </a:rPr>
                <a:t>E</a:t>
              </a:r>
              <a:endParaRPr lang="ru-RU" sz="1400" i="1">
                <a:latin typeface="Cambria" pitchFamily="18" charset="0"/>
              </a:endParaRPr>
            </a:p>
          </p:txBody>
        </p:sp>
        <p:cxnSp>
          <p:nvCxnSpPr>
            <p:cNvPr id="87" name="Прямая со стрелкой 86"/>
            <p:cNvCxnSpPr/>
            <p:nvPr/>
          </p:nvCxnSpPr>
          <p:spPr bwMode="auto">
            <a:xfrm>
              <a:off x="5795963" y="2260600"/>
              <a:ext cx="216058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 стрелкой 87"/>
            <p:cNvCxnSpPr/>
            <p:nvPr/>
          </p:nvCxnSpPr>
          <p:spPr bwMode="auto">
            <a:xfrm flipV="1">
              <a:off x="5795963" y="88900"/>
              <a:ext cx="4762" cy="33480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6"/>
            <p:cNvSpPr txBox="1">
              <a:spLocks noChangeArrowheads="1"/>
            </p:cNvSpPr>
            <p:nvPr/>
          </p:nvSpPr>
          <p:spPr bwMode="auto">
            <a:xfrm>
              <a:off x="7742238" y="1916113"/>
              <a:ext cx="64611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l-GR" sz="1800" i="1">
                  <a:cs typeface="Times New Roman" pitchFamily="18" charset="0"/>
                </a:rPr>
                <a:t>ε</a:t>
              </a:r>
              <a:r>
                <a:rPr lang="en-US" sz="1800" i="1">
                  <a:cs typeface="Times New Roman" pitchFamily="18" charset="0"/>
                </a:rPr>
                <a:t>(t)</a:t>
              </a:r>
              <a:endParaRPr lang="ru-RU" sz="1800" baseline="-25000">
                <a:cs typeface="Times New Roman" pitchFamily="18" charset="0"/>
              </a:endParaRPr>
            </a:p>
          </p:txBody>
        </p:sp>
        <p:sp>
          <p:nvSpPr>
            <p:cNvPr id="90" name="TextBox 6"/>
            <p:cNvSpPr txBox="1">
              <a:spLocks noChangeArrowheads="1"/>
            </p:cNvSpPr>
            <p:nvPr/>
          </p:nvSpPr>
          <p:spPr bwMode="auto">
            <a:xfrm>
              <a:off x="6534150" y="1031875"/>
              <a:ext cx="2635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l-GR" sz="1600">
                  <a:latin typeface="Cambria" pitchFamily="18" charset="0"/>
                </a:rPr>
                <a:t>Δ</a:t>
              </a:r>
              <a:endParaRPr lang="ru-RU" sz="1600">
                <a:latin typeface="Cambria" pitchFamily="18" charset="0"/>
              </a:endParaRPr>
            </a:p>
          </p:txBody>
        </p:sp>
        <p:cxnSp>
          <p:nvCxnSpPr>
            <p:cNvPr id="91" name="Прямая со стрелкой 90"/>
            <p:cNvCxnSpPr/>
            <p:nvPr/>
          </p:nvCxnSpPr>
          <p:spPr bwMode="auto">
            <a:xfrm flipV="1">
              <a:off x="6818313" y="968375"/>
              <a:ext cx="1587" cy="46831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2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0617319"/>
                </p:ext>
              </p:extLst>
            </p:nvPr>
          </p:nvGraphicFramePr>
          <p:xfrm>
            <a:off x="6134100" y="1855788"/>
            <a:ext cx="27305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16" name="Equation" r:id="rId25" imgW="165028" imgH="228501" progId="Equation.DSMT4">
                    <p:embed/>
                  </p:oleObj>
                </mc:Choice>
                <mc:Fallback>
                  <p:oleObj name="Equation" r:id="rId25" imgW="165028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4100" y="1855788"/>
                          <a:ext cx="27305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7053866"/>
                </p:ext>
              </p:extLst>
            </p:nvPr>
          </p:nvGraphicFramePr>
          <p:xfrm>
            <a:off x="6232525" y="261938"/>
            <a:ext cx="273050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17" name="Equation" r:id="rId26" imgW="165028" imgH="228501" progId="Equation.DSMT4">
                    <p:embed/>
                  </p:oleObj>
                </mc:Choice>
                <mc:Fallback>
                  <p:oleObj name="Equation" r:id="rId26" imgW="165028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32525" y="261938"/>
                          <a:ext cx="273050" cy="40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821740"/>
                </p:ext>
              </p:extLst>
            </p:nvPr>
          </p:nvGraphicFramePr>
          <p:xfrm>
            <a:off x="5907088" y="1492250"/>
            <a:ext cx="214312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18" name="Equation" r:id="rId27" imgW="139639" imgH="203112" progId="Equation.DSMT4">
                    <p:embed/>
                  </p:oleObj>
                </mc:Choice>
                <mc:Fallback>
                  <p:oleObj name="Equation" r:id="rId27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7088" y="1492250"/>
                          <a:ext cx="214312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Объект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5977110"/>
                </p:ext>
              </p:extLst>
            </p:nvPr>
          </p:nvGraphicFramePr>
          <p:xfrm>
            <a:off x="5919788" y="577850"/>
            <a:ext cx="230187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19" name="Equation" r:id="rId28" imgW="152268" imgH="203024" progId="Equation.DSMT4">
                    <p:embed/>
                  </p:oleObj>
                </mc:Choice>
                <mc:Fallback>
                  <p:oleObj name="Equation" r:id="rId28" imgW="152268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9788" y="577850"/>
                          <a:ext cx="230187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Объект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8331430"/>
                </p:ext>
              </p:extLst>
            </p:nvPr>
          </p:nvGraphicFramePr>
          <p:xfrm>
            <a:off x="7627938" y="1565275"/>
            <a:ext cx="236537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20" name="Equation" r:id="rId29" imgW="152268" imgH="203024" progId="Equation.DSMT4">
                    <p:embed/>
                  </p:oleObj>
                </mc:Choice>
                <mc:Fallback>
                  <p:oleObj name="Equation" r:id="rId29" imgW="152268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7938" y="1565275"/>
                          <a:ext cx="236537" cy="334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7" name="Полилиния 96"/>
            <p:cNvSpPr/>
            <p:nvPr/>
          </p:nvSpPr>
          <p:spPr>
            <a:xfrm>
              <a:off x="5881688" y="307975"/>
              <a:ext cx="1870075" cy="657225"/>
            </a:xfrm>
            <a:custGeom>
              <a:avLst/>
              <a:gdLst>
                <a:gd name="connsiteX0" fmla="*/ 0 w 1869281"/>
                <a:gd name="connsiteY0" fmla="*/ 0 h 657225"/>
                <a:gd name="connsiteX1" fmla="*/ 571500 w 1869281"/>
                <a:gd name="connsiteY1" fmla="*/ 473869 h 657225"/>
                <a:gd name="connsiteX2" fmla="*/ 940593 w 1869281"/>
                <a:gd name="connsiteY2" fmla="*/ 657225 h 657225"/>
                <a:gd name="connsiteX3" fmla="*/ 1309687 w 1869281"/>
                <a:gd name="connsiteY3" fmla="*/ 473869 h 657225"/>
                <a:gd name="connsiteX4" fmla="*/ 1869281 w 1869281"/>
                <a:gd name="connsiteY4" fmla="*/ 2381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281" h="657225">
                  <a:moveTo>
                    <a:pt x="0" y="0"/>
                  </a:moveTo>
                  <a:cubicBezTo>
                    <a:pt x="207367" y="182166"/>
                    <a:pt x="414735" y="364332"/>
                    <a:pt x="571500" y="473869"/>
                  </a:cubicBezTo>
                  <a:cubicBezTo>
                    <a:pt x="728265" y="583406"/>
                    <a:pt x="817562" y="657225"/>
                    <a:pt x="940593" y="657225"/>
                  </a:cubicBezTo>
                  <a:cubicBezTo>
                    <a:pt x="1063624" y="657225"/>
                    <a:pt x="1154906" y="583010"/>
                    <a:pt x="1309687" y="473869"/>
                  </a:cubicBezTo>
                  <a:cubicBezTo>
                    <a:pt x="1464468" y="364728"/>
                    <a:pt x="1784747" y="91281"/>
                    <a:pt x="1869281" y="2381"/>
                  </a:cubicBezTo>
                </a:path>
              </a:pathLst>
            </a:cu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8" name="Полилиния 97"/>
            <p:cNvSpPr/>
            <p:nvPr/>
          </p:nvSpPr>
          <p:spPr>
            <a:xfrm flipV="1">
              <a:off x="5880100" y="1444625"/>
              <a:ext cx="1868488" cy="658813"/>
            </a:xfrm>
            <a:custGeom>
              <a:avLst/>
              <a:gdLst>
                <a:gd name="connsiteX0" fmla="*/ 0 w 1869281"/>
                <a:gd name="connsiteY0" fmla="*/ 0 h 657225"/>
                <a:gd name="connsiteX1" fmla="*/ 571500 w 1869281"/>
                <a:gd name="connsiteY1" fmla="*/ 473869 h 657225"/>
                <a:gd name="connsiteX2" fmla="*/ 940593 w 1869281"/>
                <a:gd name="connsiteY2" fmla="*/ 657225 h 657225"/>
                <a:gd name="connsiteX3" fmla="*/ 1309687 w 1869281"/>
                <a:gd name="connsiteY3" fmla="*/ 473869 h 657225"/>
                <a:gd name="connsiteX4" fmla="*/ 1869281 w 1869281"/>
                <a:gd name="connsiteY4" fmla="*/ 2381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281" h="657225">
                  <a:moveTo>
                    <a:pt x="0" y="0"/>
                  </a:moveTo>
                  <a:cubicBezTo>
                    <a:pt x="207367" y="182166"/>
                    <a:pt x="414735" y="364332"/>
                    <a:pt x="571500" y="473869"/>
                  </a:cubicBezTo>
                  <a:cubicBezTo>
                    <a:pt x="728265" y="583406"/>
                    <a:pt x="817562" y="657225"/>
                    <a:pt x="940593" y="657225"/>
                  </a:cubicBezTo>
                  <a:cubicBezTo>
                    <a:pt x="1063624" y="657225"/>
                    <a:pt x="1154906" y="583010"/>
                    <a:pt x="1309687" y="473869"/>
                  </a:cubicBezTo>
                  <a:cubicBezTo>
                    <a:pt x="1464468" y="364728"/>
                    <a:pt x="1784747" y="91281"/>
                    <a:pt x="1869281" y="2381"/>
                  </a:cubicBezTo>
                </a:path>
              </a:pathLst>
            </a:cu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9" name="Прямая соединительная линия 98"/>
            <p:cNvCxnSpPr/>
            <p:nvPr/>
          </p:nvCxnSpPr>
          <p:spPr>
            <a:xfrm flipV="1">
              <a:off x="5876925" y="365125"/>
              <a:ext cx="1874838" cy="1693863"/>
            </a:xfrm>
            <a:prstGeom prst="line">
              <a:avLst/>
            </a:prstGeom>
            <a:ln w="15875"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5881688" y="347663"/>
              <a:ext cx="1870075" cy="1711325"/>
            </a:xfrm>
            <a:prstGeom prst="line">
              <a:avLst/>
            </a:prstGeom>
            <a:ln w="15875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1" name="Объект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13422"/>
                </p:ext>
              </p:extLst>
            </p:nvPr>
          </p:nvGraphicFramePr>
          <p:xfrm>
            <a:off x="7640638" y="412750"/>
            <a:ext cx="214312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21" name="Equation" r:id="rId30" imgW="139639" imgH="203112" progId="Equation.DSMT4">
                    <p:embed/>
                  </p:oleObj>
                </mc:Choice>
                <mc:Fallback>
                  <p:oleObj name="Equation" r:id="rId30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0638" y="412750"/>
                          <a:ext cx="214312" cy="334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2" name="Прямая со стрелкой 101"/>
            <p:cNvCxnSpPr/>
            <p:nvPr/>
          </p:nvCxnSpPr>
          <p:spPr>
            <a:xfrm flipV="1">
              <a:off x="6019800" y="1682750"/>
              <a:ext cx="501650" cy="41751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 стрелкой 102"/>
            <p:cNvCxnSpPr/>
            <p:nvPr/>
          </p:nvCxnSpPr>
          <p:spPr>
            <a:xfrm flipV="1">
              <a:off x="7096125" y="622300"/>
              <a:ext cx="501650" cy="41751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 стрелкой 103"/>
            <p:cNvCxnSpPr/>
            <p:nvPr/>
          </p:nvCxnSpPr>
          <p:spPr>
            <a:xfrm>
              <a:off x="7024688" y="1601788"/>
              <a:ext cx="576262" cy="43497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 стрелкой 104"/>
            <p:cNvCxnSpPr/>
            <p:nvPr/>
          </p:nvCxnSpPr>
          <p:spPr>
            <a:xfrm flipH="1">
              <a:off x="7032625" y="342900"/>
              <a:ext cx="511175" cy="4476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 стрелкой 105"/>
            <p:cNvCxnSpPr/>
            <p:nvPr/>
          </p:nvCxnSpPr>
          <p:spPr>
            <a:xfrm flipH="1" flipV="1">
              <a:off x="7175500" y="1444625"/>
              <a:ext cx="571500" cy="4762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 стрелкой 106"/>
            <p:cNvCxnSpPr/>
            <p:nvPr/>
          </p:nvCxnSpPr>
          <p:spPr>
            <a:xfrm flipH="1">
              <a:off x="6019800" y="1350963"/>
              <a:ext cx="571500" cy="50641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 стрелкой 107"/>
            <p:cNvCxnSpPr/>
            <p:nvPr/>
          </p:nvCxnSpPr>
          <p:spPr>
            <a:xfrm flipH="1" flipV="1">
              <a:off x="6013450" y="563563"/>
              <a:ext cx="577850" cy="4873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6"/>
            <p:cNvSpPr txBox="1">
              <a:spLocks noChangeArrowheads="1"/>
            </p:cNvSpPr>
            <p:nvPr/>
          </p:nvSpPr>
          <p:spPr bwMode="auto">
            <a:xfrm>
              <a:off x="6645275" y="88900"/>
              <a:ext cx="4635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sz="1400">
                  <a:cs typeface="Times New Roman" pitchFamily="18" charset="0"/>
                </a:rPr>
                <a:t>(c)</a:t>
              </a:r>
              <a:endParaRPr lang="ru-RU" sz="1400">
                <a:cs typeface="Times New Roman" pitchFamily="18" charset="0"/>
              </a:endParaRPr>
            </a:p>
          </p:txBody>
        </p: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6819900" y="2205038"/>
              <a:ext cx="0" cy="1158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6"/>
            <p:cNvSpPr txBox="1">
              <a:spLocks noChangeArrowheads="1"/>
            </p:cNvSpPr>
            <p:nvPr/>
          </p:nvSpPr>
          <p:spPr bwMode="auto">
            <a:xfrm>
              <a:off x="6710363" y="1976438"/>
              <a:ext cx="2159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sz="1400">
                  <a:cs typeface="Times New Roman" pitchFamily="18" charset="0"/>
                </a:rPr>
                <a:t>0</a:t>
              </a:r>
              <a:endParaRPr lang="ru-RU" sz="1400">
                <a:cs typeface="Times New Roman" pitchFamily="18" charset="0"/>
              </a:endParaRPr>
            </a:p>
          </p:txBody>
        </p:sp>
        <p:sp>
          <p:nvSpPr>
            <p:cNvPr id="112" name="Полилиния 2073"/>
            <p:cNvSpPr/>
            <p:nvPr/>
          </p:nvSpPr>
          <p:spPr>
            <a:xfrm>
              <a:off x="5803900" y="2270125"/>
              <a:ext cx="2112963" cy="1158875"/>
            </a:xfrm>
            <a:custGeom>
              <a:avLst/>
              <a:gdLst>
                <a:gd name="connsiteX0" fmla="*/ 3175 w 2412808"/>
                <a:gd name="connsiteY0" fmla="*/ 0 h 1257300"/>
                <a:gd name="connsiteX1" fmla="*/ 2368550 w 2412808"/>
                <a:gd name="connsiteY1" fmla="*/ 222250 h 1257300"/>
                <a:gd name="connsiteX2" fmla="*/ 0 w 2412808"/>
                <a:gd name="connsiteY2" fmla="*/ 431800 h 1257300"/>
                <a:gd name="connsiteX3" fmla="*/ 2368550 w 2412808"/>
                <a:gd name="connsiteY3" fmla="*/ 654050 h 1257300"/>
                <a:gd name="connsiteX4" fmla="*/ 6350 w 2412808"/>
                <a:gd name="connsiteY4" fmla="*/ 866775 h 1257300"/>
                <a:gd name="connsiteX5" fmla="*/ 2371725 w 2412808"/>
                <a:gd name="connsiteY5" fmla="*/ 1082675 h 1257300"/>
                <a:gd name="connsiteX6" fmla="*/ 1282700 w 2412808"/>
                <a:gd name="connsiteY6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2808" h="1257300">
                  <a:moveTo>
                    <a:pt x="3175" y="0"/>
                  </a:moveTo>
                  <a:cubicBezTo>
                    <a:pt x="1186127" y="75141"/>
                    <a:pt x="2369079" y="150283"/>
                    <a:pt x="2368550" y="222250"/>
                  </a:cubicBezTo>
                  <a:cubicBezTo>
                    <a:pt x="2368021" y="294217"/>
                    <a:pt x="0" y="359833"/>
                    <a:pt x="0" y="431800"/>
                  </a:cubicBezTo>
                  <a:cubicBezTo>
                    <a:pt x="0" y="503767"/>
                    <a:pt x="2367492" y="581554"/>
                    <a:pt x="2368550" y="654050"/>
                  </a:cubicBezTo>
                  <a:cubicBezTo>
                    <a:pt x="2369608" y="726546"/>
                    <a:pt x="5821" y="795338"/>
                    <a:pt x="6350" y="866775"/>
                  </a:cubicBezTo>
                  <a:cubicBezTo>
                    <a:pt x="6879" y="938213"/>
                    <a:pt x="2159000" y="1017588"/>
                    <a:pt x="2371725" y="1082675"/>
                  </a:cubicBezTo>
                  <a:cubicBezTo>
                    <a:pt x="2584450" y="1147762"/>
                    <a:pt x="1933575" y="1202531"/>
                    <a:pt x="1282700" y="1257300"/>
                  </a:cubicBezTo>
                </a:path>
              </a:pathLst>
            </a:cu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3" name="Прямая со стрелкой 112"/>
            <p:cNvCxnSpPr/>
            <p:nvPr/>
          </p:nvCxnSpPr>
          <p:spPr>
            <a:xfrm flipH="1" flipV="1">
              <a:off x="6116638" y="427038"/>
              <a:ext cx="577850" cy="458787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6"/>
            <p:cNvSpPr txBox="1">
              <a:spLocks noChangeArrowheads="1"/>
            </p:cNvSpPr>
            <p:nvPr/>
          </p:nvSpPr>
          <p:spPr bwMode="auto">
            <a:xfrm>
              <a:off x="1577975" y="742950"/>
              <a:ext cx="6175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sz="1400" i="1">
                  <a:latin typeface="Kristen ITC" pitchFamily="66" charset="0"/>
                  <a:cs typeface="Times New Roman" pitchFamily="18" charset="0"/>
                </a:rPr>
                <a:t>P</a:t>
              </a:r>
              <a:r>
                <a:rPr lang="en-US" sz="1400" baseline="-25000">
                  <a:cs typeface="Times New Roman" pitchFamily="18" charset="0"/>
                </a:rPr>
                <a:t>LZSM</a:t>
              </a:r>
              <a:endParaRPr lang="ru-RU" sz="1400">
                <a:cs typeface="Times New Roman" pitchFamily="18" charset="0"/>
              </a:endParaRPr>
            </a:p>
          </p:txBody>
        </p:sp>
        <p:sp>
          <p:nvSpPr>
            <p:cNvPr id="115" name="TextBox 6"/>
            <p:cNvSpPr txBox="1">
              <a:spLocks noChangeArrowheads="1"/>
            </p:cNvSpPr>
            <p:nvPr/>
          </p:nvSpPr>
          <p:spPr bwMode="auto">
            <a:xfrm>
              <a:off x="2843213" y="744538"/>
              <a:ext cx="619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sz="1400" i="1">
                  <a:latin typeface="Kristen ITC" pitchFamily="66" charset="0"/>
                  <a:cs typeface="Times New Roman" pitchFamily="18" charset="0"/>
                </a:rPr>
                <a:t>P</a:t>
              </a:r>
              <a:r>
                <a:rPr lang="en-US" sz="1400" baseline="-25000">
                  <a:cs typeface="Times New Roman" pitchFamily="18" charset="0"/>
                </a:rPr>
                <a:t>St</a:t>
              </a:r>
              <a:endParaRPr lang="ru-RU" sz="1400">
                <a:cs typeface="Times New Roman" pitchFamily="18" charset="0"/>
              </a:endParaRPr>
            </a:p>
          </p:txBody>
        </p:sp>
        <p:sp>
          <p:nvSpPr>
            <p:cNvPr id="116" name="TextBox 6"/>
            <p:cNvSpPr txBox="1">
              <a:spLocks noChangeArrowheads="1"/>
            </p:cNvSpPr>
            <p:nvPr/>
          </p:nvSpPr>
          <p:spPr bwMode="auto">
            <a:xfrm>
              <a:off x="6443663" y="331788"/>
              <a:ext cx="7985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sz="1400" i="1">
                  <a:cs typeface="Times New Roman" pitchFamily="18" charset="0"/>
                </a:rPr>
                <a:t>P</a:t>
              </a:r>
              <a:r>
                <a:rPr lang="en-US" sz="1400" i="1" baseline="-25000">
                  <a:cs typeface="Times New Roman" pitchFamily="18" charset="0"/>
                </a:rPr>
                <a:t>+</a:t>
              </a:r>
              <a:endParaRPr lang="ru-RU" sz="1400" i="1">
                <a:cs typeface="Times New Roman" pitchFamily="18" charset="0"/>
              </a:endParaRPr>
            </a:p>
          </p:txBody>
        </p:sp>
        <p:sp>
          <p:nvSpPr>
            <p:cNvPr id="117" name="TextBox 6"/>
            <p:cNvSpPr txBox="1">
              <a:spLocks noChangeArrowheads="1"/>
            </p:cNvSpPr>
            <p:nvPr/>
          </p:nvSpPr>
          <p:spPr bwMode="auto">
            <a:xfrm>
              <a:off x="5768975" y="3214688"/>
              <a:ext cx="317500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sz="1400" i="1">
                  <a:cs typeface="Times New Roman" pitchFamily="18" charset="0"/>
                </a:rPr>
                <a:t>t</a:t>
              </a:r>
              <a:endParaRPr lang="ru-RU" sz="1400" i="1">
                <a:cs typeface="Times New Roman" pitchFamily="18" charset="0"/>
              </a:endParaRPr>
            </a:p>
          </p:txBody>
        </p:sp>
        <p:cxnSp>
          <p:nvCxnSpPr>
            <p:cNvPr id="118" name="Прямая соединительная линия 117"/>
            <p:cNvCxnSpPr/>
            <p:nvPr/>
          </p:nvCxnSpPr>
          <p:spPr>
            <a:xfrm>
              <a:off x="6756400" y="411163"/>
              <a:ext cx="1206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7885113" y="2636838"/>
              <a:ext cx="0" cy="1444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Прямоугольник 4"/>
          <p:cNvSpPr/>
          <p:nvPr/>
        </p:nvSpPr>
        <p:spPr>
          <a:xfrm>
            <a:off x="1259632" y="2843412"/>
            <a:ext cx="216024" cy="165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4196090" y="2844127"/>
            <a:ext cx="216024" cy="165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7447599" y="2853978"/>
            <a:ext cx="216024" cy="165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3594936" y="2619814"/>
            <a:ext cx="1919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Double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passage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699995" y="2628453"/>
            <a:ext cx="1910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Single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passage	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6773883" y="2628577"/>
            <a:ext cx="1743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Cyclic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driving</a:t>
            </a: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755576" y="729070"/>
            <a:ext cx="7503868" cy="756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755576" y="1556792"/>
            <a:ext cx="7503868" cy="11097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28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3" grpId="0"/>
      <p:bldP spid="121" grpId="0"/>
      <p:bldP spid="120" grpId="0"/>
      <p:bldP spid="122" grpId="0"/>
      <p:bldP spid="1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39" y="7895545"/>
            <a:ext cx="64579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5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3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97350" y="66334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331640" y="-2445"/>
            <a:ext cx="7126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Dynamics: </a:t>
            </a:r>
            <a:r>
              <a:rPr lang="en-CA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Zener’s</a:t>
            </a:r>
            <a:r>
              <a:rPr lang="en-CA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approach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6631" y="844092"/>
            <a:ext cx="3927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This is the most general approach,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which provides analytical results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for both probability and phases,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when there is a linear excitation.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6177" y="726679"/>
            <a:ext cx="20162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Schrödinger equation: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546" y="1089720"/>
            <a:ext cx="2769846" cy="1041058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5" y="7326724"/>
            <a:ext cx="5791003" cy="671651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115069" y="6894676"/>
            <a:ext cx="9105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Using the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asymptotics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we find probability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6589" y="7974796"/>
            <a:ext cx="2440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and phase change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15069" y="2242186"/>
            <a:ext cx="8849419" cy="1589245"/>
            <a:chOff x="115069" y="2242186"/>
            <a:chExt cx="8849419" cy="1589245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040" y="2636912"/>
              <a:ext cx="2929864" cy="1077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Прямоугольник 39"/>
            <p:cNvSpPr/>
            <p:nvPr/>
          </p:nvSpPr>
          <p:spPr>
            <a:xfrm>
              <a:off x="4158534" y="3011927"/>
              <a:ext cx="97085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where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585568" y="2823319"/>
              <a:ext cx="209088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time variable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6194642" y="3395835"/>
              <a:ext cx="239489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parameter of </a:t>
              </a:r>
              <a:r>
                <a:rPr lang="en-US" sz="1600" dirty="0" err="1">
                  <a:latin typeface="Times New Roman" pitchFamily="18" charset="0"/>
                  <a:cs typeface="Times New Roman" pitchFamily="18" charset="0"/>
                </a:rPr>
                <a:t>adiabaticity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115069" y="2242186"/>
              <a:ext cx="8849419" cy="158924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683568" y="2276872"/>
              <a:ext cx="670997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The second-order differential equations for parabolic cylinder special functions</a:t>
              </a:r>
              <a:endParaRPr lang="ru-RU" sz="1600" dirty="0"/>
            </a:p>
          </p:txBody>
        </p:sp>
        <p:graphicFrame>
          <p:nvGraphicFramePr>
            <p:cNvPr id="7" name="Объект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4482448"/>
                </p:ext>
              </p:extLst>
            </p:nvPr>
          </p:nvGraphicFramePr>
          <p:xfrm>
            <a:off x="5143996" y="3465513"/>
            <a:ext cx="971550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7" name="Equation" r:id="rId8" imgW="736560" imgH="228600" progId="Equation.DSMT4">
                    <p:embed/>
                  </p:oleObj>
                </mc:Choice>
                <mc:Fallback>
                  <p:oleObj name="Equation" r:id="rId8" imgW="736560" imgH="228600" progId="Equation.DSMT4">
                    <p:embed/>
                    <p:pic>
                      <p:nvPicPr>
                        <p:cNvPr id="0" name="Объект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3996" y="3465513"/>
                          <a:ext cx="971550" cy="3016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C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Объект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525172"/>
                </p:ext>
              </p:extLst>
            </p:nvPr>
          </p:nvGraphicFramePr>
          <p:xfrm>
            <a:off x="5181203" y="2828804"/>
            <a:ext cx="1352550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8" name="Equation" r:id="rId10" imgW="888840" imgH="253800" progId="Equation.DSMT4">
                    <p:embed/>
                  </p:oleObj>
                </mc:Choice>
                <mc:Fallback>
                  <p:oleObj name="Equation" r:id="rId10" imgW="888840" imgH="253800" progId="Equation.DSMT4">
                    <p:embed/>
                    <p:pic>
                      <p:nvPicPr>
                        <p:cNvPr id="0" name="Объект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1203" y="2828804"/>
                          <a:ext cx="1352550" cy="385763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C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Скругленный прямоугольник 42"/>
          <p:cNvSpPr/>
          <p:nvPr/>
        </p:nvSpPr>
        <p:spPr>
          <a:xfrm>
            <a:off x="115069" y="705441"/>
            <a:ext cx="8849419" cy="1498882"/>
          </a:xfrm>
          <a:prstGeom prst="roundRect">
            <a:avLst>
              <a:gd name="adj" fmla="val 114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6488668"/>
            <a:ext cx="672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For </a:t>
            </a:r>
            <a:r>
              <a:rPr lang="en-US" b="1" dirty="0" err="1">
                <a:solidFill>
                  <a:srgbClr val="00B050"/>
                </a:solidFill>
              </a:rPr>
              <a:t>Majorana’s</a:t>
            </a:r>
            <a:r>
              <a:rPr lang="en-US" b="1" dirty="0">
                <a:solidFill>
                  <a:srgbClr val="00B050"/>
                </a:solidFill>
              </a:rPr>
              <a:t> approach: </a:t>
            </a:r>
            <a:r>
              <a:rPr lang="en-US" dirty="0">
                <a:solidFill>
                  <a:srgbClr val="0070C0"/>
                </a:solidFill>
              </a:rPr>
              <a:t>see poster </a:t>
            </a:r>
            <a:r>
              <a:rPr lang="en-US" b="1" dirty="0">
                <a:solidFill>
                  <a:srgbClr val="0070C0"/>
                </a:solidFill>
              </a:rPr>
              <a:t>P. </a:t>
            </a:r>
            <a:r>
              <a:rPr lang="en-US" b="1" dirty="0" err="1">
                <a:solidFill>
                  <a:srgbClr val="0070C0"/>
                </a:solidFill>
              </a:rPr>
              <a:t>Kofman</a:t>
            </a:r>
            <a:r>
              <a:rPr lang="en-US" dirty="0">
                <a:solidFill>
                  <a:srgbClr val="0070C0"/>
                </a:solidFill>
              </a:rPr>
              <a:t> et al. </a:t>
            </a:r>
            <a:r>
              <a:rPr lang="en-US" b="1" dirty="0">
                <a:solidFill>
                  <a:srgbClr val="0070C0"/>
                </a:solidFill>
              </a:rPr>
              <a:t>G00.00187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53693" y="3897330"/>
            <a:ext cx="8810795" cy="2569840"/>
            <a:chOff x="153693" y="3897330"/>
            <a:chExt cx="8810795" cy="2569840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005" y="4370635"/>
              <a:ext cx="4521436" cy="62126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467544" y="3910682"/>
              <a:ext cx="496855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Solution  in terms of parabolic-cylinder Weber functions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5295691"/>
              <a:ext cx="5522267" cy="1016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9770" y="4249236"/>
              <a:ext cx="2073121" cy="478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Скругленный прямоугольник 36"/>
            <p:cNvSpPr/>
            <p:nvPr/>
          </p:nvSpPr>
          <p:spPr>
            <a:xfrm>
              <a:off x="153693" y="3897330"/>
              <a:ext cx="8810795" cy="256984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273429" y="4258937"/>
              <a:ext cx="10692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where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36239" y="-45995"/>
            <a:ext cx="899592" cy="365125"/>
          </a:xfrm>
        </p:spPr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fld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3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70160" y="-27384"/>
            <a:ext cx="9134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Landau-Zener-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Stückelberg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-Majorana (LZSM)</a:t>
            </a:r>
            <a:r>
              <a:rPr lang="en-CA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transition: </a:t>
            </a:r>
          </a:p>
          <a:p>
            <a:pPr algn="ctr"/>
            <a:r>
              <a:rPr lang="en-C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Transfer Matrix (TM) Evolution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10" y="3020036"/>
            <a:ext cx="2796584" cy="69699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04048" y="1160603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Adiabatic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transitionless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between transitions</a:t>
            </a:r>
          </a:p>
        </p:txBody>
      </p:sp>
      <p:cxnSp>
        <p:nvCxnSpPr>
          <p:cNvPr id="15" name="Прямая со стрелкой 14"/>
          <p:cNvCxnSpPr>
            <a:cxnSpLocks/>
          </p:cNvCxnSpPr>
          <p:nvPr/>
        </p:nvCxnSpPr>
        <p:spPr>
          <a:xfrm flipH="1">
            <a:off x="1070890" y="786015"/>
            <a:ext cx="1124846" cy="578585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cxnSpLocks/>
          </p:cNvCxnSpPr>
          <p:nvPr/>
        </p:nvCxnSpPr>
        <p:spPr>
          <a:xfrm>
            <a:off x="4174630" y="898872"/>
            <a:ext cx="604043" cy="470827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364834"/>
              </p:ext>
            </p:extLst>
          </p:nvPr>
        </p:nvGraphicFramePr>
        <p:xfrm>
          <a:off x="3874988" y="2089624"/>
          <a:ext cx="4815471" cy="871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8" name="Equation" r:id="rId5" imgW="2666880" imgH="482400" progId="Equation.DSMT4">
                  <p:embed/>
                </p:oleObj>
              </mc:Choice>
              <mc:Fallback>
                <p:oleObj name="Equation" r:id="rId5" imgW="26668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4988" y="2089624"/>
                        <a:ext cx="4815471" cy="8713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3463458" y="1978322"/>
            <a:ext cx="5601056" cy="18723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927480" y="5661248"/>
            <a:ext cx="7632848" cy="936104"/>
            <a:chOff x="-1649300" y="5877272"/>
            <a:chExt cx="7632848" cy="936104"/>
          </a:xfrm>
        </p:grpSpPr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8177911"/>
                </p:ext>
              </p:extLst>
            </p:nvPr>
          </p:nvGraphicFramePr>
          <p:xfrm>
            <a:off x="-813092" y="6249002"/>
            <a:ext cx="5154612" cy="539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49" name="Equation" r:id="rId7" imgW="2425680" imgH="253800" progId="Equation.DSMT4">
                    <p:embed/>
                  </p:oleObj>
                </mc:Choice>
                <mc:Fallback>
                  <p:oleObj name="Equation" r:id="rId7" imgW="242568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13092" y="6249002"/>
                          <a:ext cx="5154612" cy="539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Прямоугольник 24"/>
            <p:cNvSpPr/>
            <p:nvPr/>
          </p:nvSpPr>
          <p:spPr>
            <a:xfrm>
              <a:off x="-885099" y="5877272"/>
              <a:ext cx="53285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Total evolution matrix for a </a:t>
              </a:r>
              <a:r>
                <a:rPr lang="en-US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single</a:t>
              </a:r>
              <a:r>
                <a: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LZSM transition: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-1649300" y="5877272"/>
              <a:ext cx="7632848" cy="936104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827584" y="3942592"/>
            <a:ext cx="7732744" cy="1603401"/>
            <a:chOff x="912301" y="5039796"/>
            <a:chExt cx="7732744" cy="160340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949382" y="6125420"/>
              <a:ext cx="40304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Stokes phase</a:t>
              </a:r>
              <a:r>
                <a:rPr lang="" sz="20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" name="Объект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7384830"/>
                </p:ext>
              </p:extLst>
            </p:nvPr>
          </p:nvGraphicFramePr>
          <p:xfrm>
            <a:off x="3160444" y="6060565"/>
            <a:ext cx="4276767" cy="5318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50" name="Equation" r:id="rId9" imgW="2450880" imgH="304560" progId="Equation.DSMT4">
                    <p:embed/>
                  </p:oleObj>
                </mc:Choice>
                <mc:Fallback>
                  <p:oleObj name="Equation" r:id="rId9" imgW="2450880" imgH="304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0444" y="6060565"/>
                          <a:ext cx="4276767" cy="5318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" name="Группа 22"/>
            <p:cNvGrpSpPr/>
            <p:nvPr/>
          </p:nvGrpSpPr>
          <p:grpSpPr>
            <a:xfrm>
              <a:off x="912301" y="5039796"/>
              <a:ext cx="7732744" cy="1603401"/>
              <a:chOff x="-264226" y="3149769"/>
              <a:chExt cx="7732744" cy="1603401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-174546" y="3231837"/>
                <a:ext cx="403046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Reflection</a:t>
                </a:r>
                <a:r>
                  <a:rPr lang="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0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-209855" y="3670521"/>
                <a:ext cx="403046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Transmission</a:t>
                </a:r>
                <a:r>
                  <a:rPr lang="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0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17" name="Объект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1539504"/>
                  </p:ext>
                </p:extLst>
              </p:nvPr>
            </p:nvGraphicFramePr>
            <p:xfrm>
              <a:off x="1463966" y="3720241"/>
              <a:ext cx="877887" cy="373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051" name="Equation" r:id="rId11" imgW="507960" imgH="215640" progId="Equation.DSMT4">
                      <p:embed/>
                    </p:oleObj>
                  </mc:Choice>
                  <mc:Fallback>
                    <p:oleObj name="Equation" r:id="rId11" imgW="507960" imgH="2156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63966" y="3720241"/>
                            <a:ext cx="877887" cy="3730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Объект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01006939"/>
                  </p:ext>
                </p:extLst>
              </p:nvPr>
            </p:nvGraphicFramePr>
            <p:xfrm>
              <a:off x="1468728" y="3212241"/>
              <a:ext cx="1236663" cy="382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052" name="Equation" r:id="rId13" imgW="698400" imgH="215640" progId="Equation.DSMT4">
                      <p:embed/>
                    </p:oleObj>
                  </mc:Choice>
                  <mc:Fallback>
                    <p:oleObj name="Equation" r:id="rId13" imgW="698400" imgH="2156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68728" y="3212241"/>
                            <a:ext cx="1236663" cy="3825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-264226" y="3149769"/>
                <a:ext cx="7732744" cy="1603401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3" name="Объект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9482887"/>
                  </p:ext>
                </p:extLst>
              </p:nvPr>
            </p:nvGraphicFramePr>
            <p:xfrm>
              <a:off x="5128660" y="3500273"/>
              <a:ext cx="2239962" cy="5127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053" name="Equation" r:id="rId15" imgW="1054080" imgH="241200" progId="Equation.DSMT4">
                      <p:embed/>
                    </p:oleObj>
                  </mc:Choice>
                  <mc:Fallback>
                    <p:oleObj name="Equation" r:id="rId15" imgW="1054080" imgH="241200" progId="Equation.DSMT4">
                      <p:embed/>
                      <p:pic>
                        <p:nvPicPr>
                          <p:cNvPr id="0" name="Объект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28660" y="3500273"/>
                            <a:ext cx="2239962" cy="5127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" name="Прямоугольник 29"/>
              <p:cNvSpPr/>
              <p:nvPr/>
            </p:nvSpPr>
            <p:spPr>
              <a:xfrm>
                <a:off x="2544087" y="3532211"/>
                <a:ext cx="273630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Excitation probability</a:t>
                </a:r>
                <a:r>
                  <a:rPr lang="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0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2" name="Группа 31"/>
          <p:cNvGrpSpPr/>
          <p:nvPr/>
        </p:nvGrpSpPr>
        <p:grpSpPr>
          <a:xfrm>
            <a:off x="-54019" y="1549384"/>
            <a:ext cx="4030463" cy="2160240"/>
            <a:chOff x="-71103" y="1556792"/>
            <a:chExt cx="4030463" cy="2160240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-71103" y="1556792"/>
              <a:ext cx="4030463" cy="2160240"/>
              <a:chOff x="88105" y="1072521"/>
              <a:chExt cx="4030463" cy="2160240"/>
            </a:xfrm>
          </p:grpSpPr>
          <p:pic>
            <p:nvPicPr>
              <p:cNvPr id="6" name="Picture 15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408" y="1679577"/>
                <a:ext cx="2804443" cy="13757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88105" y="1072521"/>
                <a:ext cx="40304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Diabatic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(transition, impulse)</a:t>
                </a: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251521" y="1534394"/>
                <a:ext cx="3240360" cy="1698367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3243146" y="3324209"/>
              <a:ext cx="72008" cy="137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36239" y="-45995"/>
            <a:ext cx="899592" cy="365125"/>
          </a:xfrm>
        </p:spPr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fld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43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04617"/>
            <a:ext cx="7892358" cy="343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23528" y="2660622"/>
            <a:ext cx="9516392" cy="764346"/>
            <a:chOff x="323528" y="2660622"/>
            <a:chExt cx="9516392" cy="764346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2969362"/>
              <a:ext cx="2286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" name="Группа 9"/>
            <p:cNvGrpSpPr/>
            <p:nvPr/>
          </p:nvGrpSpPr>
          <p:grpSpPr>
            <a:xfrm>
              <a:off x="323528" y="2660622"/>
              <a:ext cx="9516392" cy="764346"/>
              <a:chOff x="323528" y="3442606"/>
              <a:chExt cx="9516392" cy="1692883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683568" y="3442607"/>
                <a:ext cx="9156352" cy="1567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Initial occupation probability is included in the range of possible values </a:t>
                </a:r>
              </a:p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of the final occupation probability, which is defined by varying</a:t>
                </a:r>
              </a:p>
            </p:txBody>
          </p:sp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323528" y="3442606"/>
                <a:ext cx="8352928" cy="1692883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5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3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86214" y="15674"/>
            <a:ext cx="899592" cy="365125"/>
          </a:xfrm>
        </p:spPr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fld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6525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95536" y="44624"/>
            <a:ext cx="6361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Occupation conservation transition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23528" y="680890"/>
            <a:ext cx="9237538" cy="1019918"/>
            <a:chOff x="170334" y="692618"/>
            <a:chExt cx="9237538" cy="101991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251520" y="744746"/>
              <a:ext cx="915635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latin typeface="Times New Roman" pitchFamily="18" charset="0"/>
                  <a:cs typeface="Times New Roman" pitchFamily="18" charset="0"/>
                </a:rPr>
                <a:t>Consider the superposition initial condition:</a:t>
              </a:r>
              <a:endParaRPr lang="ru-RU" sz="2000" dirty="0"/>
            </a:p>
          </p:txBody>
        </p:sp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3171" y="806920"/>
              <a:ext cx="2324522" cy="753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269330" y="1160709"/>
              <a:ext cx="79208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latin typeface="Times New Roman" pitchFamily="18" charset="0"/>
                  <a:cs typeface="Times New Roman" pitchFamily="18" charset="0"/>
                </a:rPr>
                <a:t>where           is the initial phase difference.</a:t>
              </a:r>
              <a:endParaRPr lang="ru-RU" sz="2000" dirty="0"/>
            </a:p>
          </p:txBody>
        </p:sp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326" y="1141827"/>
              <a:ext cx="2286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Скругленный прямоугольник 33"/>
            <p:cNvSpPr/>
            <p:nvPr/>
          </p:nvSpPr>
          <p:spPr>
            <a:xfrm>
              <a:off x="170334" y="692618"/>
              <a:ext cx="8352928" cy="101991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9481" y="1742902"/>
            <a:ext cx="9119839" cy="877384"/>
            <a:chOff x="12328" y="1988840"/>
            <a:chExt cx="9156352" cy="87738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2328" y="1988840"/>
              <a:ext cx="915635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latin typeface="Times New Roman" pitchFamily="18" charset="0"/>
                  <a:cs typeface="Times New Roman" pitchFamily="18" charset="0"/>
                </a:rPr>
                <a:t>        From the total evolution matrix we find the final occupation probability</a:t>
              </a:r>
              <a:endParaRPr lang="ru-RU" sz="2000" dirty="0"/>
            </a:p>
          </p:txBody>
        </p:sp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20" y="2417991"/>
              <a:ext cx="7917617" cy="329539"/>
            </a:xfrm>
            <a:prstGeom prst="rect">
              <a:avLst/>
            </a:prstGeom>
            <a:noFill/>
            <a:ln w="19050">
              <a:solidFill>
                <a:srgbClr val="FFC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Скругленный прямоугольник 34"/>
            <p:cNvSpPr/>
            <p:nvPr/>
          </p:nvSpPr>
          <p:spPr>
            <a:xfrm>
              <a:off x="307552" y="1988840"/>
              <a:ext cx="8386371" cy="87738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6154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196830"/>
              </p:ext>
            </p:extLst>
          </p:nvPr>
        </p:nvGraphicFramePr>
        <p:xfrm>
          <a:off x="-36512" y="1073907"/>
          <a:ext cx="9224192" cy="62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0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2" y="1073907"/>
                        <a:ext cx="9224192" cy="622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22864" y="95085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Transition moments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1110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Energy levels 				     Driving signal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-58879"/>
            <a:ext cx="4612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Repetitive (or cyclic) passage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46601"/>
            <a:ext cx="2736304" cy="34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050" y="1241644"/>
            <a:ext cx="1953878" cy="33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42224"/>
              </p:ext>
            </p:extLst>
          </p:nvPr>
        </p:nvGraphicFramePr>
        <p:xfrm>
          <a:off x="6529680" y="676399"/>
          <a:ext cx="2316288" cy="448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1" name="Equation" r:id="rId8" imgW="1180800" imgH="228600" progId="Equation.DSMT4">
                  <p:embed/>
                </p:oleObj>
              </mc:Choice>
              <mc:Fallback>
                <p:oleObj name="Equation" r:id="rId8" imgW="1180800" imgH="22860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680" y="676399"/>
                        <a:ext cx="2316288" cy="44831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42672" y="559467"/>
            <a:ext cx="9065832" cy="11249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63935"/>
            <a:ext cx="2374521" cy="535103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36239" y="-45995"/>
            <a:ext cx="899592" cy="365125"/>
          </a:xfrm>
        </p:spPr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fld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693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68960"/>
            <a:ext cx="4806255" cy="100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147310"/>
            <a:ext cx="2448273" cy="30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" y="1916832"/>
            <a:ext cx="5153773" cy="98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64" y="6023068"/>
            <a:ext cx="20955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2" y="5888733"/>
            <a:ext cx="2838450" cy="8572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04664" y="72936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Time moments of transition evolution</a:t>
            </a:r>
            <a:endParaRPr lang="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        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endParaRPr lang="uk-UA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468" y="1107057"/>
            <a:ext cx="2016225" cy="34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6512" y="1570873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Adiabatic evolutions:</a:t>
            </a:r>
            <a:endParaRPr lang="uk-UA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0568" y="286926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One-period evolution matrix</a:t>
            </a:r>
            <a:endParaRPr lang="uk-UA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124664"/>
            <a:ext cx="4896544" cy="88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5496" y="548761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Dynamics of upper level occupation probability</a:t>
            </a:r>
            <a:endParaRPr lang="uk-UA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" y="5048375"/>
            <a:ext cx="4882729" cy="42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1427036" y="692618"/>
            <a:ext cx="6745364" cy="8782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115" y="1665163"/>
            <a:ext cx="5186958" cy="12597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329" y="2963636"/>
            <a:ext cx="4987719" cy="2523979"/>
          </a:xfrm>
          <a:prstGeom prst="roundRect">
            <a:avLst>
              <a:gd name="adj" fmla="val 118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311" y="5527848"/>
            <a:ext cx="6264609" cy="1273002"/>
          </a:xfrm>
          <a:prstGeom prst="roundRect">
            <a:avLst>
              <a:gd name="adj" fmla="val 118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706545"/>
              </p:ext>
            </p:extLst>
          </p:nvPr>
        </p:nvGraphicFramePr>
        <p:xfrm>
          <a:off x="4427984" y="1535495"/>
          <a:ext cx="5439038" cy="4162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9" name="Graph" r:id="rId12" imgW="3920760" imgH="3000960" progId="Origin50.Graph">
                  <p:embed/>
                </p:oleObj>
              </mc:Choice>
              <mc:Fallback>
                <p:oleObj name="Graph" r:id="rId12" imgW="3920760" imgH="30009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535495"/>
                        <a:ext cx="5439038" cy="4162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369F0AB-AE6B-449A-A155-3559003E0C0C}"/>
              </a:ext>
            </a:extLst>
          </p:cNvPr>
          <p:cNvSpPr txBox="1"/>
          <p:nvPr/>
        </p:nvSpPr>
        <p:spPr>
          <a:xfrm>
            <a:off x="2411760" y="-58879"/>
            <a:ext cx="4612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Repetitive (or cyclic) passage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36239" y="-45995"/>
            <a:ext cx="899592" cy="365125"/>
          </a:xfrm>
        </p:spPr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fld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85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96752"/>
            <a:ext cx="7845772" cy="566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464" y="4096494"/>
            <a:ext cx="1524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49212" y="-99392"/>
            <a:ext cx="91932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Dynamics of the 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upper-level occupation probability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 repetitive passage </a:t>
            </a:r>
            <a:b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 be used to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control quantum systems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48440" y="3317748"/>
            <a:ext cx="1988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Rabi frequency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Adiabatic Impulse Model (AIM)</a:t>
            </a:r>
            <a:endParaRPr lang="uk-UA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93359"/>
            <a:ext cx="1689566" cy="36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80" y="6174720"/>
            <a:ext cx="1253667" cy="35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04248" y="4835429"/>
            <a:ext cx="2480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Constructive condition</a:t>
            </a:r>
            <a:endParaRPr lang="uk-UA" b="1" dirty="0">
              <a:solidFill>
                <a:srgbClr val="66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48264" y="5733256"/>
            <a:ext cx="2454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Destructive condition</a:t>
            </a:r>
            <a:endParaRPr lang="uk-UA" b="1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165304"/>
            <a:ext cx="1000118" cy="29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or: Curved 2">
            <a:extLst>
              <a:ext uri="{FF2B5EF4-FFF2-40B4-BE49-F238E27FC236}">
                <a16:creationId xmlns="" xmlns:a16="http://schemas.microsoft.com/office/drawing/2014/main" id="{7A12EC99-6CDD-4042-A3D7-D1DA2EA809DF}"/>
              </a:ext>
            </a:extLst>
          </p:cNvPr>
          <p:cNvCxnSpPr>
            <a:cxnSpLocks/>
          </p:cNvCxnSpPr>
          <p:nvPr/>
        </p:nvCxnSpPr>
        <p:spPr>
          <a:xfrm rot="10800000">
            <a:off x="6156176" y="4324120"/>
            <a:ext cx="787628" cy="561973"/>
          </a:xfrm>
          <a:prstGeom prst="curvedConnector3">
            <a:avLst/>
          </a:prstGeom>
          <a:ln w="38100">
            <a:solidFill>
              <a:srgbClr val="66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="" xmlns:a16="http://schemas.microsoft.com/office/drawing/2014/main" id="{F9B55C63-B556-4A73-80DA-E3F9CD224EDE}"/>
              </a:ext>
            </a:extLst>
          </p:cNvPr>
          <p:cNvCxnSpPr>
            <a:cxnSpLocks/>
          </p:cNvCxnSpPr>
          <p:nvPr/>
        </p:nvCxnSpPr>
        <p:spPr>
          <a:xfrm rot="10800000">
            <a:off x="6660232" y="5589243"/>
            <a:ext cx="360040" cy="360039"/>
          </a:xfrm>
          <a:prstGeom prst="curvedConnector3">
            <a:avLst>
              <a:gd name="adj1" fmla="val 50000"/>
            </a:avLst>
          </a:prstGeom>
          <a:ln w="38100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36239" y="-45995"/>
            <a:ext cx="899592" cy="365125"/>
          </a:xfrm>
        </p:spPr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fld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390260"/>
            <a:ext cx="323528" cy="328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822030"/>
              </p:ext>
            </p:extLst>
          </p:nvPr>
        </p:nvGraphicFramePr>
        <p:xfrm>
          <a:off x="81915" y="5371783"/>
          <a:ext cx="3524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" y="5371783"/>
                        <a:ext cx="3524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67877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6188</TotalTime>
  <Words>802</Words>
  <Application>Microsoft Office PowerPoint</Application>
  <PresentationFormat>Экран (4:3)</PresentationFormat>
  <Paragraphs>174</Paragraphs>
  <Slides>13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Equation</vt:lpstr>
      <vt:lpstr>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ФЕЧ</dc:title>
  <dc:creator>Олег Івахненко</dc:creator>
  <cp:lastModifiedBy>Олег Івахненко</cp:lastModifiedBy>
  <cp:revision>263</cp:revision>
  <dcterms:created xsi:type="dcterms:W3CDTF">2016-12-11T11:57:01Z</dcterms:created>
  <dcterms:modified xsi:type="dcterms:W3CDTF">2022-03-01T15:12:20Z</dcterms:modified>
</cp:coreProperties>
</file>